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9" r:id="rId2"/>
  </p:sldIdLst>
  <p:sldSz cx="30275213" cy="42803763"/>
  <p:notesSz cx="6669088" cy="9872663"/>
  <p:custDataLst>
    <p:tags r:id="rId3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208794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417588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626382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83517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0439705" algn="l" defTabSz="417588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12527646" algn="l" defTabSz="417588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14615587" algn="l" defTabSz="417588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16703528" algn="l" defTabSz="417588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16A"/>
    <a:srgbClr val="552550"/>
    <a:srgbClr val="FFFFFF"/>
    <a:srgbClr val="AF8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5" autoAdjust="0"/>
    <p:restoredTop sz="94660"/>
  </p:normalViewPr>
  <p:slideViewPr>
    <p:cSldViewPr>
      <p:cViewPr varScale="1">
        <p:scale>
          <a:sx n="19" d="100"/>
          <a:sy n="19" d="100"/>
        </p:scale>
        <p:origin x="2982" y="72"/>
      </p:cViewPr>
      <p:guideLst>
        <p:guide orient="horz" pos="13482"/>
        <p:guide pos="95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88" y="39950179"/>
            <a:ext cx="30267330" cy="2853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41" y="39535223"/>
            <a:ext cx="30267330" cy="399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4769" y="4736950"/>
            <a:ext cx="24977051" cy="22257957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26487" spc="-166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1649" y="27809470"/>
            <a:ext cx="24977051" cy="7133961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7946" cap="all" spc="662" baseline="0">
                <a:solidFill>
                  <a:schemeClr val="tx2"/>
                </a:solidFill>
                <a:latin typeface="+mj-lt"/>
              </a:defRPr>
            </a:lvl1pPr>
            <a:lvl2pPr marL="1513743" indent="0" algn="ctr">
              <a:buNone/>
              <a:defRPr sz="7946"/>
            </a:lvl2pPr>
            <a:lvl3pPr marL="3027487" indent="0" algn="ctr">
              <a:buNone/>
              <a:defRPr sz="7946"/>
            </a:lvl3pPr>
            <a:lvl4pPr marL="4541230" indent="0" algn="ctr">
              <a:buNone/>
              <a:defRPr sz="6622"/>
            </a:lvl4pPr>
            <a:lvl5pPr marL="6054974" indent="0" algn="ctr">
              <a:buNone/>
              <a:defRPr sz="6622"/>
            </a:lvl5pPr>
            <a:lvl6pPr marL="7568717" indent="0" algn="ctr">
              <a:buNone/>
              <a:defRPr sz="6622"/>
            </a:lvl6pPr>
            <a:lvl7pPr marL="9082461" indent="0" algn="ctr">
              <a:buNone/>
              <a:defRPr sz="6622"/>
            </a:lvl7pPr>
            <a:lvl8pPr marL="10596204" indent="0" algn="ctr">
              <a:buNone/>
              <a:defRPr sz="6622"/>
            </a:lvl8pPr>
            <a:lvl9pPr marL="12109948" indent="0" algn="ctr">
              <a:buNone/>
              <a:defRPr sz="662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D38B-3B0C-412E-9D30-8842A8CF090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2998862" y="27109050"/>
            <a:ext cx="2452292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87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59A47-D78E-4436-9180-820FFBE1F3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52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88" y="39950179"/>
            <a:ext cx="30267330" cy="2853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41" y="39535223"/>
            <a:ext cx="30267330" cy="399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588820"/>
            <a:ext cx="6528093" cy="359345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588816"/>
            <a:ext cx="19205838" cy="35934564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71E5A-FC95-423D-9853-AF71C8919C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163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013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51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0D38B-3B0C-412E-9D30-8842A8CF09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57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88" y="39950179"/>
            <a:ext cx="30267330" cy="2853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41" y="39535223"/>
            <a:ext cx="30267330" cy="399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769" y="4736950"/>
            <a:ext cx="24977051" cy="22257957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26487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4769" y="27793910"/>
            <a:ext cx="24977051" cy="7133961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7946" cap="all" spc="662" baseline="0">
                <a:solidFill>
                  <a:schemeClr val="tx2"/>
                </a:solidFill>
                <a:latin typeface="+mj-lt"/>
              </a:defRPr>
            </a:lvl1pPr>
            <a:lvl2pPr marL="1513743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46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280E0-B780-49C3-80A1-B05DB78CC2FE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2998862" y="27109050"/>
            <a:ext cx="2452292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43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724769" y="1788823"/>
            <a:ext cx="24977051" cy="90548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24769" y="11520029"/>
            <a:ext cx="12261461" cy="251115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40359" y="11520045"/>
            <a:ext cx="12261461" cy="251115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D5008-03B5-4DA5-BAAA-9AC6D7E4E05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907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724769" y="1788823"/>
            <a:ext cx="24977051" cy="90548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4769" y="11522014"/>
            <a:ext cx="12261461" cy="4595456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6622" b="0" cap="all" baseline="0">
                <a:solidFill>
                  <a:schemeClr val="tx2"/>
                </a:solidFill>
              </a:defRPr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4769" y="16117470"/>
            <a:ext cx="12261461" cy="2051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440359" y="11522014"/>
            <a:ext cx="12261461" cy="4595456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6622" b="0" cap="all" baseline="0">
                <a:solidFill>
                  <a:schemeClr val="tx2"/>
                </a:solidFill>
              </a:defRPr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440359" y="16117470"/>
            <a:ext cx="12261461" cy="20514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6D16E-7125-4BBC-B561-C05DD34764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627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A9B784-544F-4C13-8D75-AACF0F9AAA9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36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88" y="39950179"/>
            <a:ext cx="30267330" cy="2853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1" y="39535223"/>
            <a:ext cx="30267330" cy="399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48C4C-2BD6-42F6-A3EA-D33E652E58A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64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" y="0"/>
            <a:ext cx="10058936" cy="428037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032316" y="0"/>
            <a:ext cx="158945" cy="42803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321" y="3709653"/>
            <a:ext cx="7947243" cy="14267921"/>
          </a:xfrm>
        </p:spPr>
        <p:txBody>
          <a:bodyPr anchor="b">
            <a:normAutofit/>
          </a:bodyPr>
          <a:lstStyle>
            <a:lvl1pPr>
              <a:defRPr sz="11919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6630" y="4565735"/>
            <a:ext cx="16585787" cy="3281621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5321" y="18262939"/>
            <a:ext cx="7947243" cy="2109058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4966">
                <a:solidFill>
                  <a:srgbClr val="FFFFFF"/>
                </a:solidFill>
              </a:defRPr>
            </a:lvl1pPr>
            <a:lvl2pPr marL="1513743" indent="0">
              <a:buNone/>
              <a:defRPr sz="3973"/>
            </a:lvl2pPr>
            <a:lvl3pPr marL="3027487" indent="0">
              <a:buNone/>
              <a:defRPr sz="3311"/>
            </a:lvl3pPr>
            <a:lvl4pPr marL="4541230" indent="0">
              <a:buNone/>
              <a:defRPr sz="2980"/>
            </a:lvl4pPr>
            <a:lvl5pPr marL="6054974" indent="0">
              <a:buNone/>
              <a:defRPr sz="2980"/>
            </a:lvl5pPr>
            <a:lvl6pPr marL="7568717" indent="0">
              <a:buNone/>
              <a:defRPr sz="2980"/>
            </a:lvl6pPr>
            <a:lvl7pPr marL="9082461" indent="0">
              <a:buNone/>
              <a:defRPr sz="2980"/>
            </a:lvl7pPr>
            <a:lvl8pPr marL="10596204" indent="0">
              <a:buNone/>
              <a:defRPr sz="2980"/>
            </a:lvl8pPr>
            <a:lvl9pPr marL="12109948" indent="0">
              <a:buNone/>
              <a:defRPr sz="29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55963" y="40318339"/>
            <a:ext cx="6502294" cy="2278904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920865" y="40318339"/>
            <a:ext cx="11542425" cy="227890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CB9A8C-ED0E-470D-B91F-AB6EF2BA25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001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30913829"/>
            <a:ext cx="30267330" cy="118899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1" y="30677129"/>
            <a:ext cx="30267330" cy="399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769" y="31674784"/>
            <a:ext cx="25128427" cy="5136452"/>
          </a:xfrm>
        </p:spPr>
        <p:txBody>
          <a:bodyPr tIns="0" bIns="0" anchor="b">
            <a:noAutofit/>
          </a:bodyPr>
          <a:lstStyle>
            <a:lvl1pPr>
              <a:defRPr sz="11919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" y="0"/>
            <a:ext cx="30275177" cy="30677129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10595">
                <a:solidFill>
                  <a:schemeClr val="bg1"/>
                </a:solidFill>
              </a:defRPr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24766" y="36868308"/>
            <a:ext cx="25128427" cy="3709659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1987"/>
              </a:spcAft>
              <a:buNone/>
              <a:defRPr sz="4966">
                <a:solidFill>
                  <a:srgbClr val="FFFFFF"/>
                </a:solidFill>
              </a:defRPr>
            </a:lvl1pPr>
            <a:lvl2pPr marL="1513743" indent="0">
              <a:buNone/>
              <a:defRPr sz="3973"/>
            </a:lvl2pPr>
            <a:lvl3pPr marL="3027487" indent="0">
              <a:buNone/>
              <a:defRPr sz="3311"/>
            </a:lvl3pPr>
            <a:lvl4pPr marL="4541230" indent="0">
              <a:buNone/>
              <a:defRPr sz="2980"/>
            </a:lvl4pPr>
            <a:lvl5pPr marL="6054974" indent="0">
              <a:buNone/>
              <a:defRPr sz="2980"/>
            </a:lvl5pPr>
            <a:lvl6pPr marL="7568717" indent="0">
              <a:buNone/>
              <a:defRPr sz="2980"/>
            </a:lvl6pPr>
            <a:lvl7pPr marL="9082461" indent="0">
              <a:buNone/>
              <a:defRPr sz="2980"/>
            </a:lvl7pPr>
            <a:lvl8pPr marL="10596204" indent="0">
              <a:buNone/>
              <a:defRPr sz="2980"/>
            </a:lvl8pPr>
            <a:lvl9pPr marL="12109948" indent="0">
              <a:buNone/>
              <a:defRPr sz="29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0B73B-C720-43C5-85C1-FAFF90652F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66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39950179"/>
            <a:ext cx="30275216" cy="2853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39535220"/>
            <a:ext cx="30275216" cy="4119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24769" y="1788823"/>
            <a:ext cx="24977051" cy="90548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4768" y="11520029"/>
            <a:ext cx="24977054" cy="2511154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24774" y="40318339"/>
            <a:ext cx="6139150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8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53549" y="40318339"/>
            <a:ext cx="11976002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8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584852" y="40318339"/>
            <a:ext cx="3258025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476">
                <a:solidFill>
                  <a:srgbClr val="FFFFFF"/>
                </a:solidFill>
              </a:defRPr>
            </a:lvl1pPr>
          </a:lstStyle>
          <a:p>
            <a:fld id="{03C0D38B-3B0C-412E-9D30-8842A8CF090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2963782" y="10846647"/>
            <a:ext cx="247499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99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62" r:id="rId13"/>
  </p:sldLayoutIdLst>
  <p:txStyles>
    <p:titleStyle>
      <a:lvl1pPr algn="l" defTabSz="3027487" rtl="0" eaLnBrk="1" latinLnBrk="0" hangingPunct="1">
        <a:lnSpc>
          <a:spcPct val="85000"/>
        </a:lnSpc>
        <a:spcBef>
          <a:spcPct val="0"/>
        </a:spcBef>
        <a:buNone/>
        <a:defRPr sz="15892" kern="1200" spc="-166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02749" indent="-302749" algn="l" defTabSz="3027487" rtl="0" eaLnBrk="1" latinLnBrk="0" hangingPunct="1">
        <a:lnSpc>
          <a:spcPct val="90000"/>
        </a:lnSpc>
        <a:spcBef>
          <a:spcPts val="3973"/>
        </a:spcBef>
        <a:spcAft>
          <a:spcPts val="662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66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271545" indent="-605497" algn="l" defTabSz="3027487" rtl="0" eaLnBrk="1" latinLnBrk="0" hangingPunct="1">
        <a:lnSpc>
          <a:spcPct val="90000"/>
        </a:lnSpc>
        <a:spcBef>
          <a:spcPts val="662"/>
        </a:spcBef>
        <a:spcAft>
          <a:spcPts val="1324"/>
        </a:spcAft>
        <a:buClr>
          <a:schemeClr val="accent1"/>
        </a:buClr>
        <a:buFont typeface="Calibri" pitchFamily="34" charset="0"/>
        <a:buChar char="◦"/>
        <a:defRPr sz="5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877042" indent="-605497" algn="l" defTabSz="3027487" rtl="0" eaLnBrk="1" latinLnBrk="0" hangingPunct="1">
        <a:lnSpc>
          <a:spcPct val="90000"/>
        </a:lnSpc>
        <a:spcBef>
          <a:spcPts val="662"/>
        </a:spcBef>
        <a:spcAft>
          <a:spcPts val="1324"/>
        </a:spcAft>
        <a:buClr>
          <a:schemeClr val="accent1"/>
        </a:buClr>
        <a:buFont typeface="Calibri" pitchFamily="34" charset="0"/>
        <a:buChar char="◦"/>
        <a:defRPr sz="463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82539" indent="-605497" algn="l" defTabSz="3027487" rtl="0" eaLnBrk="1" latinLnBrk="0" hangingPunct="1">
        <a:lnSpc>
          <a:spcPct val="90000"/>
        </a:lnSpc>
        <a:spcBef>
          <a:spcPts val="662"/>
        </a:spcBef>
        <a:spcAft>
          <a:spcPts val="1324"/>
        </a:spcAft>
        <a:buClr>
          <a:schemeClr val="accent1"/>
        </a:buClr>
        <a:buFont typeface="Calibri" pitchFamily="34" charset="0"/>
        <a:buChar char="◦"/>
        <a:defRPr sz="463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8037" indent="-605497" algn="l" defTabSz="3027487" rtl="0" eaLnBrk="1" latinLnBrk="0" hangingPunct="1">
        <a:lnSpc>
          <a:spcPct val="90000"/>
        </a:lnSpc>
        <a:spcBef>
          <a:spcPts val="662"/>
        </a:spcBef>
        <a:spcAft>
          <a:spcPts val="1324"/>
        </a:spcAft>
        <a:buClr>
          <a:schemeClr val="accent1"/>
        </a:buClr>
        <a:buFont typeface="Calibri" pitchFamily="34" charset="0"/>
        <a:buChar char="◦"/>
        <a:defRPr sz="463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641990" indent="-756872" algn="l" defTabSz="3027487" rtl="0" eaLnBrk="1" latinLnBrk="0" hangingPunct="1">
        <a:lnSpc>
          <a:spcPct val="90000"/>
        </a:lnSpc>
        <a:spcBef>
          <a:spcPts val="662"/>
        </a:spcBef>
        <a:spcAft>
          <a:spcPts val="1324"/>
        </a:spcAft>
        <a:buClr>
          <a:schemeClr val="accent1"/>
        </a:buClr>
        <a:buFont typeface="Calibri" pitchFamily="34" charset="0"/>
        <a:buChar char="◦"/>
        <a:defRPr sz="463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304170" indent="-756872" algn="l" defTabSz="3027487" rtl="0" eaLnBrk="1" latinLnBrk="0" hangingPunct="1">
        <a:lnSpc>
          <a:spcPct val="90000"/>
        </a:lnSpc>
        <a:spcBef>
          <a:spcPts val="662"/>
        </a:spcBef>
        <a:spcAft>
          <a:spcPts val="1324"/>
        </a:spcAft>
        <a:buClr>
          <a:schemeClr val="accent1"/>
        </a:buClr>
        <a:buFont typeface="Calibri" pitchFamily="34" charset="0"/>
        <a:buChar char="◦"/>
        <a:defRPr sz="463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966350" indent="-756872" algn="l" defTabSz="3027487" rtl="0" eaLnBrk="1" latinLnBrk="0" hangingPunct="1">
        <a:lnSpc>
          <a:spcPct val="90000"/>
        </a:lnSpc>
        <a:spcBef>
          <a:spcPts val="662"/>
        </a:spcBef>
        <a:spcAft>
          <a:spcPts val="1324"/>
        </a:spcAft>
        <a:buClr>
          <a:schemeClr val="accent1"/>
        </a:buClr>
        <a:buFont typeface="Calibri" pitchFamily="34" charset="0"/>
        <a:buChar char="◦"/>
        <a:defRPr sz="463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628530" indent="-756872" algn="l" defTabSz="3027487" rtl="0" eaLnBrk="1" latinLnBrk="0" hangingPunct="1">
        <a:lnSpc>
          <a:spcPct val="90000"/>
        </a:lnSpc>
        <a:spcBef>
          <a:spcPts val="662"/>
        </a:spcBef>
        <a:spcAft>
          <a:spcPts val="1324"/>
        </a:spcAft>
        <a:buClr>
          <a:schemeClr val="accent1"/>
        </a:buClr>
        <a:buFont typeface="Calibri" pitchFamily="34" charset="0"/>
        <a:buChar char="◦"/>
        <a:defRPr sz="463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12" Type="http://schemas.openxmlformats.org/officeDocument/2006/relationships/hyperlink" Target="http://sine.space/world" TargetMode="External"/><Relationship Id="rId17" Type="http://schemas.openxmlformats.org/officeDocument/2006/relationships/hyperlink" Target="http://blog.inf.ed.ac.uk/atate/2017/01/24/sine-space-rgu-oil-rig-region-live/" TargetMode="External"/><Relationship Id="rId2" Type="http://schemas.openxmlformats.org/officeDocument/2006/relationships/slideLayout" Target="../slideLayouts/slideLayout12.xml"/><Relationship Id="rId16" Type="http://schemas.openxmlformats.org/officeDocument/2006/relationships/hyperlink" Target="http://www.rgu.ac.uk/student-life/virtual-tours/riverside-east/dart-simulator-virtual-tour/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5.jpeg"/><Relationship Id="rId11" Type="http://schemas.openxmlformats.org/officeDocument/2006/relationships/hyperlink" Target="mailto:a.tate@ed.ac.uk" TargetMode="External"/><Relationship Id="rId5" Type="http://schemas.openxmlformats.org/officeDocument/2006/relationships/image" Target="../media/image4.jpg"/><Relationship Id="rId15" Type="http://schemas.openxmlformats.org/officeDocument/2006/relationships/image" Target="../media/image10.jpg"/><Relationship Id="rId10" Type="http://schemas.openxmlformats.org/officeDocument/2006/relationships/hyperlink" Target="mailto:c.hetherington@rgu.ac.uk" TargetMode="External"/><Relationship Id="rId4" Type="http://schemas.openxmlformats.org/officeDocument/2006/relationships/image" Target="../media/image3.jpg"/><Relationship Id="rId9" Type="http://schemas.openxmlformats.org/officeDocument/2006/relationships/hyperlink" Target="mailto:j.e.tait@rgu.ac.uk" TargetMode="External"/><Relationship Id="rId1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01" y="30327775"/>
            <a:ext cx="6292832" cy="6987874"/>
          </a:xfrm>
          <a:prstGeom prst="round2DiagRect">
            <a:avLst/>
          </a:prstGeom>
          <a:ln w="73025">
            <a:solidFill>
              <a:srgbClr val="7030A0"/>
            </a:solidFill>
          </a:ln>
        </p:spPr>
      </p:pic>
      <p:sp>
        <p:nvSpPr>
          <p:cNvPr id="32" name="Round Diagonal Corner Rectangle 31"/>
          <p:cNvSpPr/>
          <p:nvPr/>
        </p:nvSpPr>
        <p:spPr>
          <a:xfrm>
            <a:off x="1321918" y="30233345"/>
            <a:ext cx="12951592" cy="7122558"/>
          </a:xfrm>
          <a:prstGeom prst="round2DiagRect">
            <a:avLst/>
          </a:prstGeom>
          <a:noFill/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744120" y="616776"/>
            <a:ext cx="2361862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Enhancing Student Employability with Simulation: The Virtual </a:t>
            </a:r>
            <a:r>
              <a:rPr lang="en-GB" sz="6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Oil Rig and DART</a:t>
            </a:r>
            <a:endParaRPr lang="en-GB" sz="6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1869" y="4668241"/>
            <a:ext cx="17921231" cy="6306913"/>
          </a:xfrm>
          <a:prstGeom prst="rect">
            <a:avLst/>
          </a:prstGeom>
          <a:noFill/>
        </p:spPr>
        <p:txBody>
          <a:bodyPr wrap="square" lIns="210879" tIns="105439" rIns="210879" bIns="105439" rtlCol="0">
            <a:spAutoFit/>
          </a:bodyPr>
          <a:lstStyle/>
          <a:p>
            <a:r>
              <a:rPr lang="en-GB" sz="4000" b="1" dirty="0" smtClean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Introduction</a:t>
            </a:r>
            <a:endParaRPr lang="en-GB" sz="4000" b="1" dirty="0">
              <a:solidFill>
                <a:srgbClr val="70316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n-GB" sz="4000" dirty="0" smtClean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School of Engineering at RGU has made significant investment in developing methods to ensure graduates are “industry-ready”. Two approaches are highlighted here. As visits to oil rigs are not often possible or practical for students it was decided to develop a virtual space for students to familiarise themselves with aspects of the offshore environment. In addition to this, the DART was installed on campus for simulation of a number of critical processes. These simulation tools give students experiences that can increase their desirability to employers.</a:t>
            </a:r>
            <a:endParaRPr lang="en-GB" sz="4000" dirty="0">
              <a:solidFill>
                <a:srgbClr val="70316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02120" y="6784257"/>
            <a:ext cx="196362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dirty="0" smtClean="0">
                <a:solidFill>
                  <a:srgbClr val="55255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GB" sz="2400" dirty="0">
              <a:solidFill>
                <a:srgbClr val="5525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57707" y="24114897"/>
            <a:ext cx="13837755" cy="4569229"/>
          </a:xfrm>
          <a:prstGeom prst="rect">
            <a:avLst/>
          </a:prstGeom>
          <a:noFill/>
        </p:spPr>
        <p:txBody>
          <a:bodyPr wrap="square" lIns="210879" tIns="0" rIns="210879" bIns="105439" rtlCol="0">
            <a:spAutoFit/>
          </a:bodyPr>
          <a:lstStyle/>
          <a:p>
            <a:r>
              <a:rPr lang="en-GB" sz="3800" b="1" dirty="0" smtClean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DART - Dynamic, Advanced, Responsive, Training</a:t>
            </a:r>
            <a:endParaRPr lang="en-GB" sz="3800" b="1" dirty="0">
              <a:solidFill>
                <a:srgbClr val="70316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7031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Full-scale reproduction of offshore platform or land rig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7031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Touch screen consoles for driller and assistant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7031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3D graphics of rig drill floor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7031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Equipment projected </a:t>
            </a:r>
            <a:r>
              <a:rPr lang="en-GB" sz="3600" dirty="0">
                <a:solidFill>
                  <a:srgbClr val="7031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onto a 60ft </a:t>
            </a:r>
            <a:r>
              <a:rPr lang="en-GB" sz="3600" dirty="0" smtClean="0">
                <a:solidFill>
                  <a:srgbClr val="7031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cinema screen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7031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Realistic, </a:t>
            </a:r>
            <a:r>
              <a:rPr lang="en-GB" sz="3600" dirty="0">
                <a:solidFill>
                  <a:srgbClr val="7031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dynamic graphics and sounds </a:t>
            </a:r>
            <a:r>
              <a:rPr lang="en-GB" sz="3600" dirty="0" smtClean="0">
                <a:solidFill>
                  <a:srgbClr val="7031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simulating </a:t>
            </a:r>
            <a:r>
              <a:rPr lang="en-GB" sz="3600" dirty="0">
                <a:solidFill>
                  <a:srgbClr val="7031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the driller would see and hear on the rig</a:t>
            </a:r>
            <a:r>
              <a:rPr lang="en-GB" sz="3600" dirty="0" smtClean="0">
                <a:solidFill>
                  <a:srgbClr val="70316A"/>
                </a:solidFill>
              </a:rPr>
              <a:t>. </a:t>
            </a:r>
            <a:r>
              <a:rPr lang="en-GB" sz="3600" dirty="0">
                <a:solidFill>
                  <a:srgbClr val="70316A"/>
                </a:solidFill>
              </a:rPr>
              <a:t/>
            </a:r>
            <a:br>
              <a:rPr lang="en-GB" sz="3600" dirty="0">
                <a:solidFill>
                  <a:srgbClr val="70316A"/>
                </a:solidFill>
              </a:rPr>
            </a:br>
            <a:endParaRPr lang="en-GB" sz="3600" b="1" dirty="0">
              <a:solidFill>
                <a:srgbClr val="70316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95694" y="30416165"/>
            <a:ext cx="5622189" cy="73866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4000" b="1" dirty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Next Steps</a:t>
            </a:r>
          </a:p>
          <a:p>
            <a:pPr marL="395398" indent="-395398">
              <a:buFont typeface="Arial" pitchFamily="34" charset="0"/>
              <a:buChar char="•"/>
            </a:pPr>
            <a:r>
              <a:rPr lang="en-GB" sz="4000" dirty="0" smtClean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Further integration into taught modules</a:t>
            </a:r>
            <a:endParaRPr lang="en-GB" sz="4000" dirty="0">
              <a:solidFill>
                <a:srgbClr val="70316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95398" indent="-395398">
              <a:buFont typeface="Arial" pitchFamily="34" charset="0"/>
              <a:buChar char="•"/>
            </a:pPr>
            <a:r>
              <a:rPr lang="en-GB" sz="4000" dirty="0" smtClean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Use DART and the Virtual Oil Rig for assessment of key skills</a:t>
            </a:r>
          </a:p>
          <a:p>
            <a:pPr marL="395398" indent="-395398">
              <a:buFont typeface="Arial" pitchFamily="34" charset="0"/>
              <a:buChar char="•"/>
            </a:pPr>
            <a:r>
              <a:rPr lang="en-GB" sz="4000" dirty="0" smtClean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VR simulations with DART</a:t>
            </a:r>
            <a:endParaRPr lang="en-GB" sz="4000" dirty="0">
              <a:solidFill>
                <a:srgbClr val="70316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95398" indent="-395398">
              <a:buFont typeface="Arial" pitchFamily="34" charset="0"/>
              <a:buChar char="•"/>
            </a:pPr>
            <a:r>
              <a:rPr lang="en-GB" sz="4000" dirty="0" smtClean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Increasing student partnership</a:t>
            </a:r>
          </a:p>
          <a:p>
            <a:pPr marL="395398" indent="-395398">
              <a:buFont typeface="Arial" pitchFamily="34" charset="0"/>
              <a:buChar char="•"/>
            </a:pPr>
            <a:endParaRPr lang="en-GB" sz="4000" dirty="0">
              <a:solidFill>
                <a:srgbClr val="5525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" b="1713"/>
          <a:stretch/>
        </p:blipFill>
        <p:spPr>
          <a:xfrm>
            <a:off x="1479238" y="11838631"/>
            <a:ext cx="6515467" cy="5716267"/>
          </a:xfrm>
          <a:prstGeom prst="round2DiagRect">
            <a:avLst>
              <a:gd name="adj1" fmla="val 17441"/>
              <a:gd name="adj2" fmla="val 0"/>
            </a:avLst>
          </a:prstGeom>
          <a:ln w="73025">
            <a:solidFill>
              <a:srgbClr val="7030A0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8531651" y="12062315"/>
            <a:ext cx="19695701" cy="705380"/>
          </a:xfrm>
          <a:prstGeom prst="rect">
            <a:avLst/>
          </a:prstGeom>
          <a:noFill/>
        </p:spPr>
        <p:txBody>
          <a:bodyPr wrap="square" lIns="210879" tIns="105439" rIns="210879" bIns="105439" rtlCol="0">
            <a:spAutoFit/>
          </a:bodyPr>
          <a:lstStyle/>
          <a:p>
            <a:pPr algn="just"/>
            <a:endParaRPr lang="en-GB" sz="3200" dirty="0">
              <a:solidFill>
                <a:srgbClr val="70316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1435301" y="11799943"/>
            <a:ext cx="26890809" cy="5824275"/>
          </a:xfrm>
          <a:prstGeom prst="round2DiagRect">
            <a:avLst/>
          </a:prstGeom>
          <a:noFill/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8564" y="11871197"/>
            <a:ext cx="5939149" cy="5683701"/>
          </a:xfrm>
          <a:prstGeom prst="round2Diag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029" y="23485914"/>
            <a:ext cx="6021375" cy="6120259"/>
          </a:xfrm>
          <a:prstGeom prst="round2DiagRect">
            <a:avLst/>
          </a:prstGeom>
          <a:ln w="73025">
            <a:solidFill>
              <a:srgbClr val="7030A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605" y="4631439"/>
            <a:ext cx="6059766" cy="6343715"/>
          </a:xfrm>
          <a:prstGeom prst="round2DiagRect">
            <a:avLst>
              <a:gd name="adj1" fmla="val 14309"/>
              <a:gd name="adj2" fmla="val 0"/>
            </a:avLst>
          </a:prstGeom>
          <a:ln w="73025">
            <a:solidFill>
              <a:srgbClr val="7030A0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7858790" y="39778446"/>
            <a:ext cx="2213108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</a:t>
            </a:r>
            <a:endParaRPr lang="en-GB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Jo-Anne Tait: </a:t>
            </a:r>
            <a:r>
              <a:rPr lang="en-GB" sz="4000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9"/>
              </a:rPr>
              <a:t>j.e.tait@rgu.ac.uk</a:t>
            </a:r>
            <a: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Colin Hetherington: </a:t>
            </a:r>
            <a:r>
              <a:rPr lang="en-GB" sz="4000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0"/>
              </a:rPr>
              <a:t>c.hetherington@rgu.ac.uk</a:t>
            </a:r>
            <a: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Austin Tate: </a:t>
            </a:r>
            <a:r>
              <a:rPr lang="en-GB" sz="4000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11"/>
              </a:rPr>
              <a:t>a.tate@ed.ac.uk</a:t>
            </a:r>
            <a:endParaRPr lang="en-GB" sz="4000" i="1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en-GB" sz="40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GB" sz="40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7" name="Round Diagonal Corner Rectangle 26"/>
          <p:cNvSpPr/>
          <p:nvPr/>
        </p:nvSpPr>
        <p:spPr>
          <a:xfrm>
            <a:off x="1814605" y="4506688"/>
            <a:ext cx="26846871" cy="6473287"/>
          </a:xfrm>
          <a:prstGeom prst="round2DiagRect">
            <a:avLst/>
          </a:prstGeom>
          <a:noFill/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1438222" y="18444186"/>
            <a:ext cx="26948856" cy="4320127"/>
            <a:chOff x="230786" y="35392218"/>
            <a:chExt cx="28416087" cy="3828959"/>
          </a:xfrm>
        </p:grpSpPr>
        <p:sp>
          <p:nvSpPr>
            <p:cNvPr id="9" name="TextBox 8"/>
            <p:cNvSpPr txBox="1"/>
            <p:nvPr/>
          </p:nvSpPr>
          <p:spPr>
            <a:xfrm>
              <a:off x="7301797" y="35392218"/>
              <a:ext cx="14202050" cy="37644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endParaRPr lang="en-GB" sz="1600" b="1" dirty="0" smtClean="0">
                <a:solidFill>
                  <a:srgbClr val="7031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r>
                <a:rPr lang="en-GB" sz="4000" b="1" dirty="0" smtClean="0">
                  <a:solidFill>
                    <a:srgbClr val="70316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Collaboration – University of Edinburgh</a:t>
              </a:r>
              <a:endParaRPr lang="en-GB" sz="4000" dirty="0">
                <a:solidFill>
                  <a:srgbClr val="70316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n-GB" sz="3600" dirty="0">
                  <a:solidFill>
                    <a:srgbClr val="70316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</a:t>
              </a:r>
              <a:r>
                <a:rPr lang="en-GB" sz="3600" dirty="0" smtClean="0">
                  <a:solidFill>
                    <a:srgbClr val="70316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xperimenting with </a:t>
              </a:r>
              <a:r>
                <a:rPr lang="en-GB" sz="3600" dirty="0">
                  <a:solidFill>
                    <a:srgbClr val="70316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porting the RGU Virtual Oil </a:t>
              </a:r>
              <a:r>
                <a:rPr lang="en-GB" sz="3600" dirty="0" smtClean="0">
                  <a:solidFill>
                    <a:srgbClr val="70316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Rig </a:t>
              </a:r>
              <a:r>
                <a:rPr lang="en-GB" sz="3600" dirty="0">
                  <a:solidFill>
                    <a:srgbClr val="70316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via the </a:t>
              </a:r>
              <a:r>
                <a:rPr lang="en-GB" sz="3600" dirty="0" err="1">
                  <a:solidFill>
                    <a:srgbClr val="70316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OpenSim</a:t>
              </a:r>
              <a:r>
                <a:rPr lang="en-GB" sz="3600" dirty="0">
                  <a:solidFill>
                    <a:srgbClr val="70316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OAR Converter to </a:t>
              </a:r>
              <a:r>
                <a:rPr lang="en-GB" sz="3600" dirty="0" smtClean="0">
                  <a:solidFill>
                    <a:srgbClr val="70316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Unity3D (available through </a:t>
              </a:r>
              <a:r>
                <a:rPr lang="en-GB" sz="3600" dirty="0">
                  <a:solidFill>
                    <a:srgbClr val="70316A"/>
                  </a:solidFill>
                  <a:latin typeface="Verdana" pitchFamily="34" charset="0"/>
                  <a:ea typeface="Verdana" pitchFamily="34" charset="0"/>
                  <a:cs typeface="Verdana" pitchFamily="34" charset="0"/>
                  <a:hlinkClick r:id="rId12"/>
                </a:rPr>
                <a:t>http://</a:t>
              </a:r>
              <a:r>
                <a:rPr lang="en-GB" sz="3600" dirty="0" smtClean="0">
                  <a:solidFill>
                    <a:srgbClr val="70316A"/>
                  </a:solidFill>
                  <a:latin typeface="Verdana" pitchFamily="34" charset="0"/>
                  <a:ea typeface="Verdana" pitchFamily="34" charset="0"/>
                  <a:cs typeface="Verdana" pitchFamily="34" charset="0"/>
                  <a:hlinkClick r:id="rId12"/>
                </a:rPr>
                <a:t>sine.space/world</a:t>
              </a:r>
              <a:r>
                <a:rPr lang="en-GB" sz="3600" dirty="0" smtClean="0">
                  <a:solidFill>
                    <a:srgbClr val="70316A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 )</a:t>
              </a:r>
            </a:p>
            <a:p>
              <a:pPr marL="571500" indent="-571500" algn="just">
                <a:buFont typeface="Arial" panose="020B0604020202020204" pitchFamily="34" charset="0"/>
                <a:buChar char="•"/>
              </a:pPr>
              <a:r>
                <a:rPr lang="en-GB" sz="3600" dirty="0" smtClean="0">
                  <a:solidFill>
                    <a:srgbClr val="70316A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Investigating use </a:t>
              </a:r>
              <a:r>
                <a:rPr lang="en-GB" sz="3600" dirty="0">
                  <a:solidFill>
                    <a:srgbClr val="70316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 </a:t>
              </a:r>
              <a:r>
                <a:rPr lang="en-GB" sz="3600" dirty="0" smtClean="0">
                  <a:solidFill>
                    <a:srgbClr val="70316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virtual </a:t>
              </a:r>
              <a:r>
                <a:rPr lang="en-GB" sz="3600" dirty="0">
                  <a:solidFill>
                    <a:srgbClr val="70316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environments designed for use with VR headsets </a:t>
              </a:r>
            </a:p>
            <a:p>
              <a:r>
                <a:rPr lang="en-GB" sz="4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35" y="35420088"/>
              <a:ext cx="6389050" cy="3736557"/>
            </a:xfrm>
            <a:prstGeom prst="round2DiagRect">
              <a:avLst/>
            </a:prstGeom>
            <a:ln w="76200">
              <a:solidFill>
                <a:srgbClr val="7030A0"/>
              </a:solidFill>
            </a:ln>
          </p:spPr>
        </p:pic>
        <p:sp>
          <p:nvSpPr>
            <p:cNvPr id="28" name="Round Diagonal Corner Rectangle 27"/>
            <p:cNvSpPr/>
            <p:nvPr/>
          </p:nvSpPr>
          <p:spPr>
            <a:xfrm>
              <a:off x="230786" y="35392218"/>
              <a:ext cx="28416087" cy="3828959"/>
            </a:xfrm>
            <a:prstGeom prst="round2DiagRect">
              <a:avLst/>
            </a:prstGeom>
            <a:noFill/>
            <a:ln w="1016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Round Diagonal Corner Rectangle 29"/>
          <p:cNvSpPr/>
          <p:nvPr/>
        </p:nvSpPr>
        <p:spPr>
          <a:xfrm>
            <a:off x="1505837" y="23435630"/>
            <a:ext cx="26721515" cy="6220828"/>
          </a:xfrm>
          <a:prstGeom prst="round2DiagRect">
            <a:avLst/>
          </a:prstGeom>
          <a:noFill/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7951004" y="11607475"/>
            <a:ext cx="14166530" cy="6091470"/>
          </a:xfrm>
          <a:prstGeom prst="rect">
            <a:avLst/>
          </a:prstGeom>
          <a:noFill/>
        </p:spPr>
        <p:txBody>
          <a:bodyPr wrap="square" lIns="210879" tIns="105439" rIns="210879" bIns="105439" rtlCol="0">
            <a:spAutoFit/>
          </a:bodyPr>
          <a:lstStyle/>
          <a:p>
            <a:endParaRPr lang="en-GB" b="1" dirty="0">
              <a:solidFill>
                <a:srgbClr val="70316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4000" b="1" dirty="0" smtClean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RGU Virtual Oil </a:t>
            </a:r>
            <a:r>
              <a:rPr lang="en-GB" sz="4000" b="1" dirty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Rig, and Surrounds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Development of semi-submersible rig (Using </a:t>
            </a:r>
            <a:r>
              <a:rPr lang="en-GB" sz="3600" dirty="0" err="1" smtClean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OpenSim</a:t>
            </a:r>
            <a:r>
              <a:rPr lang="en-GB" sz="3600" dirty="0" smtClean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Set in ocean environment with sea life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Moving parts and sound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Buildings “onshore” to showcase posters/materials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Lecture Hall for live streaming events</a:t>
            </a:r>
            <a:endParaRPr lang="en-GB" sz="3600" dirty="0">
              <a:solidFill>
                <a:srgbClr val="70316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GB" sz="3600" dirty="0" smtClean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Visitors click </a:t>
            </a:r>
            <a:r>
              <a:rPr lang="en-GB" sz="3600" dirty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</a:t>
            </a:r>
            <a:r>
              <a:rPr lang="en-GB" sz="3600" dirty="0" smtClean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objects </a:t>
            </a:r>
            <a:r>
              <a:rPr lang="en-GB" sz="3600" dirty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 </a:t>
            </a:r>
            <a:r>
              <a:rPr lang="en-GB" sz="3600" dirty="0" smtClean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information and linked videos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en-GB" sz="3600" dirty="0" smtClean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ocial </a:t>
            </a:r>
            <a:r>
              <a:rPr lang="en-GB" sz="3600" dirty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areas for staff and </a:t>
            </a:r>
            <a:r>
              <a:rPr lang="en-GB" sz="3600" dirty="0" smtClean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students,                          (based </a:t>
            </a:r>
            <a:r>
              <a:rPr lang="en-GB" sz="3600" dirty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on </a:t>
            </a:r>
            <a:r>
              <a:rPr lang="en-GB" sz="3600" dirty="0" smtClean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</a:t>
            </a:r>
            <a:r>
              <a:rPr lang="en-GB" sz="3600" dirty="0" err="1" smtClean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OVC</a:t>
            </a:r>
            <a:r>
              <a:rPr lang="en-GB" sz="3600" dirty="0" smtClean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OAR*)</a:t>
            </a:r>
          </a:p>
          <a:p>
            <a:pPr algn="just"/>
            <a:endParaRPr lang="en-GB" sz="3600" dirty="0">
              <a:solidFill>
                <a:srgbClr val="55255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874" y="23509554"/>
            <a:ext cx="6043584" cy="6096619"/>
          </a:xfrm>
          <a:prstGeom prst="round2DiagRect">
            <a:avLst/>
          </a:prstGeom>
          <a:ln w="73025">
            <a:solidFill>
              <a:srgbClr val="7030A0"/>
            </a:solidFill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548" y="18451165"/>
            <a:ext cx="6148379" cy="4240338"/>
          </a:xfrm>
          <a:prstGeom prst="round2DiagRect">
            <a:avLst/>
          </a:prstGeom>
          <a:ln w="73025">
            <a:solidFill>
              <a:srgbClr val="7030A0"/>
            </a:solidFill>
          </a:ln>
        </p:spPr>
      </p:pic>
      <p:sp>
        <p:nvSpPr>
          <p:cNvPr id="42" name="TextBox 41"/>
          <p:cNvSpPr txBox="1"/>
          <p:nvPr/>
        </p:nvSpPr>
        <p:spPr>
          <a:xfrm>
            <a:off x="14976585" y="30416165"/>
            <a:ext cx="13263591" cy="4924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4000" b="1" dirty="0" smtClean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More Information and Image Sources</a:t>
            </a:r>
            <a:endParaRPr lang="en-GB" sz="4000" b="1" dirty="0">
              <a:solidFill>
                <a:srgbClr val="70316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 smtClean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Virtual Oil Rig</a:t>
            </a:r>
            <a:r>
              <a:rPr lang="en-GB" sz="4000" dirty="0" smtClean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4000" dirty="0" smtClean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12"/>
              </a:rPr>
              <a:t>http</a:t>
            </a:r>
            <a:r>
              <a:rPr lang="en-GB" sz="4000" dirty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12"/>
              </a:rPr>
              <a:t>://</a:t>
            </a:r>
            <a:r>
              <a:rPr lang="en-GB" sz="4000" dirty="0" smtClean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12"/>
              </a:rPr>
              <a:t>sine.space/world</a:t>
            </a:r>
            <a:r>
              <a:rPr lang="en-GB" sz="4000" dirty="0" smtClean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DART</a:t>
            </a:r>
            <a:r>
              <a:rPr lang="en-GB" sz="4000" dirty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GB" sz="4000" dirty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16"/>
              </a:rPr>
              <a:t>http://www.rgu.ac.uk/student-life/virtual-tours/riverside-east/dart-simulator-virtual-tour</a:t>
            </a:r>
            <a:r>
              <a:rPr lang="en-GB" sz="4000" dirty="0" smtClean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16"/>
              </a:rPr>
              <a:t>/</a:t>
            </a:r>
            <a:r>
              <a:rPr lang="en-GB" sz="4000" dirty="0" smtClean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b="1" dirty="0" smtClean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Blog Featuring Rig: </a:t>
            </a:r>
            <a:r>
              <a:rPr lang="en-GB" sz="4000" dirty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17"/>
              </a:rPr>
              <a:t>http://blog.inf.ed.ac.uk/atate/2017/01/24/sine-space-rgu-oil-rig-region-live</a:t>
            </a:r>
            <a:r>
              <a:rPr lang="en-GB" sz="4000" dirty="0" smtClean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17"/>
              </a:rPr>
              <a:t>/</a:t>
            </a:r>
            <a:r>
              <a:rPr lang="en-GB" sz="4000" dirty="0" smtClean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GB" sz="4000" dirty="0">
              <a:solidFill>
                <a:srgbClr val="70316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sz="4000" dirty="0" smtClean="0">
                <a:solidFill>
                  <a:srgbClr val="70316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GB" sz="4000" dirty="0">
              <a:solidFill>
                <a:srgbClr val="70316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1629313" y="35319175"/>
            <a:ext cx="8031123" cy="1565812"/>
            <a:chOff x="18357403" y="36376741"/>
            <a:chExt cx="7235745" cy="1276233"/>
          </a:xfrm>
        </p:grpSpPr>
        <p:sp>
          <p:nvSpPr>
            <p:cNvPr id="38" name="Freeform 37"/>
            <p:cNvSpPr/>
            <p:nvPr/>
          </p:nvSpPr>
          <p:spPr>
            <a:xfrm>
              <a:off x="18357403" y="36376741"/>
              <a:ext cx="7235745" cy="1276233"/>
            </a:xfrm>
            <a:custGeom>
              <a:avLst/>
              <a:gdLst>
                <a:gd name="connsiteX0" fmla="*/ 965 w 2716116"/>
                <a:gd name="connsiteY0" fmla="*/ 359028 h 1276233"/>
                <a:gd name="connsiteX1" fmla="*/ 43038 w 2716116"/>
                <a:gd name="connsiteY1" fmla="*/ 350614 h 1276233"/>
                <a:gd name="connsiteX2" fmla="*/ 82307 w 2716116"/>
                <a:gd name="connsiteY2" fmla="*/ 342199 h 1276233"/>
                <a:gd name="connsiteX3" fmla="*/ 101941 w 2716116"/>
                <a:gd name="connsiteY3" fmla="*/ 330979 h 1276233"/>
                <a:gd name="connsiteX4" fmla="*/ 118771 w 2716116"/>
                <a:gd name="connsiteY4" fmla="*/ 325369 h 1276233"/>
                <a:gd name="connsiteX5" fmla="*/ 127186 w 2716116"/>
                <a:gd name="connsiteY5" fmla="*/ 322565 h 1276233"/>
                <a:gd name="connsiteX6" fmla="*/ 138405 w 2716116"/>
                <a:gd name="connsiteY6" fmla="*/ 319760 h 1276233"/>
                <a:gd name="connsiteX7" fmla="*/ 155235 w 2716116"/>
                <a:gd name="connsiteY7" fmla="*/ 314150 h 1276233"/>
                <a:gd name="connsiteX8" fmla="*/ 172064 w 2716116"/>
                <a:gd name="connsiteY8" fmla="*/ 305735 h 1276233"/>
                <a:gd name="connsiteX9" fmla="*/ 180479 w 2716116"/>
                <a:gd name="connsiteY9" fmla="*/ 300125 h 1276233"/>
                <a:gd name="connsiteX10" fmla="*/ 194503 w 2716116"/>
                <a:gd name="connsiteY10" fmla="*/ 297320 h 1276233"/>
                <a:gd name="connsiteX11" fmla="*/ 205723 w 2716116"/>
                <a:gd name="connsiteY11" fmla="*/ 294515 h 1276233"/>
                <a:gd name="connsiteX12" fmla="*/ 219747 w 2716116"/>
                <a:gd name="connsiteY12" fmla="*/ 291711 h 1276233"/>
                <a:gd name="connsiteX13" fmla="*/ 228162 w 2716116"/>
                <a:gd name="connsiteY13" fmla="*/ 288906 h 1276233"/>
                <a:gd name="connsiteX14" fmla="*/ 247797 w 2716116"/>
                <a:gd name="connsiteY14" fmla="*/ 283296 h 1276233"/>
                <a:gd name="connsiteX15" fmla="*/ 256211 w 2716116"/>
                <a:gd name="connsiteY15" fmla="*/ 277686 h 1276233"/>
                <a:gd name="connsiteX16" fmla="*/ 278651 w 2716116"/>
                <a:gd name="connsiteY16" fmla="*/ 272076 h 1276233"/>
                <a:gd name="connsiteX17" fmla="*/ 295480 w 2716116"/>
                <a:gd name="connsiteY17" fmla="*/ 266466 h 1276233"/>
                <a:gd name="connsiteX18" fmla="*/ 306700 w 2716116"/>
                <a:gd name="connsiteY18" fmla="*/ 263661 h 1276233"/>
                <a:gd name="connsiteX19" fmla="*/ 315114 w 2716116"/>
                <a:gd name="connsiteY19" fmla="*/ 260857 h 1276233"/>
                <a:gd name="connsiteX20" fmla="*/ 354383 w 2716116"/>
                <a:gd name="connsiteY20" fmla="*/ 255247 h 1276233"/>
                <a:gd name="connsiteX21" fmla="*/ 368408 w 2716116"/>
                <a:gd name="connsiteY21" fmla="*/ 252442 h 1276233"/>
                <a:gd name="connsiteX22" fmla="*/ 390847 w 2716116"/>
                <a:gd name="connsiteY22" fmla="*/ 249637 h 1276233"/>
                <a:gd name="connsiteX23" fmla="*/ 410481 w 2716116"/>
                <a:gd name="connsiteY23" fmla="*/ 246832 h 1276233"/>
                <a:gd name="connsiteX24" fmla="*/ 430116 w 2716116"/>
                <a:gd name="connsiteY24" fmla="*/ 241222 h 1276233"/>
                <a:gd name="connsiteX25" fmla="*/ 455360 w 2716116"/>
                <a:gd name="connsiteY25" fmla="*/ 235612 h 1276233"/>
                <a:gd name="connsiteX26" fmla="*/ 483409 w 2716116"/>
                <a:gd name="connsiteY26" fmla="*/ 224393 h 1276233"/>
                <a:gd name="connsiteX27" fmla="*/ 503043 w 2716116"/>
                <a:gd name="connsiteY27" fmla="*/ 218783 h 1276233"/>
                <a:gd name="connsiteX28" fmla="*/ 528287 w 2716116"/>
                <a:gd name="connsiteY28" fmla="*/ 213173 h 1276233"/>
                <a:gd name="connsiteX29" fmla="*/ 550727 w 2716116"/>
                <a:gd name="connsiteY29" fmla="*/ 207563 h 1276233"/>
                <a:gd name="connsiteX30" fmla="*/ 589995 w 2716116"/>
                <a:gd name="connsiteY30" fmla="*/ 199149 h 1276233"/>
                <a:gd name="connsiteX31" fmla="*/ 604020 w 2716116"/>
                <a:gd name="connsiteY31" fmla="*/ 196344 h 1276233"/>
                <a:gd name="connsiteX32" fmla="*/ 662923 w 2716116"/>
                <a:gd name="connsiteY32" fmla="*/ 190734 h 1276233"/>
                <a:gd name="connsiteX33" fmla="*/ 679752 w 2716116"/>
                <a:gd name="connsiteY33" fmla="*/ 187929 h 1276233"/>
                <a:gd name="connsiteX34" fmla="*/ 693777 w 2716116"/>
                <a:gd name="connsiteY34" fmla="*/ 185124 h 1276233"/>
                <a:gd name="connsiteX35" fmla="*/ 713411 w 2716116"/>
                <a:gd name="connsiteY35" fmla="*/ 182319 h 1276233"/>
                <a:gd name="connsiteX36" fmla="*/ 721826 w 2716116"/>
                <a:gd name="connsiteY36" fmla="*/ 179514 h 1276233"/>
                <a:gd name="connsiteX37" fmla="*/ 803168 w 2716116"/>
                <a:gd name="connsiteY37" fmla="*/ 173904 h 1276233"/>
                <a:gd name="connsiteX38" fmla="*/ 853657 w 2716116"/>
                <a:gd name="connsiteY38" fmla="*/ 171099 h 1276233"/>
                <a:gd name="connsiteX39" fmla="*/ 870486 w 2716116"/>
                <a:gd name="connsiteY39" fmla="*/ 168295 h 1276233"/>
                <a:gd name="connsiteX40" fmla="*/ 892925 w 2716116"/>
                <a:gd name="connsiteY40" fmla="*/ 165490 h 1276233"/>
                <a:gd name="connsiteX41" fmla="*/ 906950 w 2716116"/>
                <a:gd name="connsiteY41" fmla="*/ 162685 h 1276233"/>
                <a:gd name="connsiteX42" fmla="*/ 915365 w 2716116"/>
                <a:gd name="connsiteY42" fmla="*/ 159880 h 1276233"/>
                <a:gd name="connsiteX43" fmla="*/ 951828 w 2716116"/>
                <a:gd name="connsiteY43" fmla="*/ 157075 h 1276233"/>
                <a:gd name="connsiteX44" fmla="*/ 1058415 w 2716116"/>
                <a:gd name="connsiteY44" fmla="*/ 151465 h 1276233"/>
                <a:gd name="connsiteX45" fmla="*/ 1108903 w 2716116"/>
                <a:gd name="connsiteY45" fmla="*/ 145855 h 1276233"/>
                <a:gd name="connsiteX46" fmla="*/ 1148172 w 2716116"/>
                <a:gd name="connsiteY46" fmla="*/ 140245 h 1276233"/>
                <a:gd name="connsiteX47" fmla="*/ 1613787 w 2716116"/>
                <a:gd name="connsiteY47" fmla="*/ 137441 h 1276233"/>
                <a:gd name="connsiteX48" fmla="*/ 1636226 w 2716116"/>
                <a:gd name="connsiteY48" fmla="*/ 134636 h 1276233"/>
                <a:gd name="connsiteX49" fmla="*/ 1658665 w 2716116"/>
                <a:gd name="connsiteY49" fmla="*/ 129026 h 1276233"/>
                <a:gd name="connsiteX50" fmla="*/ 1706349 w 2716116"/>
                <a:gd name="connsiteY50" fmla="*/ 126221 h 1276233"/>
                <a:gd name="connsiteX51" fmla="*/ 1731593 w 2716116"/>
                <a:gd name="connsiteY51" fmla="*/ 123416 h 1276233"/>
                <a:gd name="connsiteX52" fmla="*/ 1742813 w 2716116"/>
                <a:gd name="connsiteY52" fmla="*/ 120611 h 1276233"/>
                <a:gd name="connsiteX53" fmla="*/ 1751227 w 2716116"/>
                <a:gd name="connsiteY53" fmla="*/ 117806 h 1276233"/>
                <a:gd name="connsiteX54" fmla="*/ 1782081 w 2716116"/>
                <a:gd name="connsiteY54" fmla="*/ 115001 h 1276233"/>
                <a:gd name="connsiteX55" fmla="*/ 1815740 w 2716116"/>
                <a:gd name="connsiteY55" fmla="*/ 106587 h 1276233"/>
                <a:gd name="connsiteX56" fmla="*/ 1846594 w 2716116"/>
                <a:gd name="connsiteY56" fmla="*/ 95367 h 1276233"/>
                <a:gd name="connsiteX57" fmla="*/ 1883058 w 2716116"/>
                <a:gd name="connsiteY57" fmla="*/ 84147 h 1276233"/>
                <a:gd name="connsiteX58" fmla="*/ 1891473 w 2716116"/>
                <a:gd name="connsiteY58" fmla="*/ 78538 h 1276233"/>
                <a:gd name="connsiteX59" fmla="*/ 1908302 w 2716116"/>
                <a:gd name="connsiteY59" fmla="*/ 72928 h 1276233"/>
                <a:gd name="connsiteX60" fmla="*/ 1916717 w 2716116"/>
                <a:gd name="connsiteY60" fmla="*/ 67318 h 1276233"/>
                <a:gd name="connsiteX61" fmla="*/ 1930741 w 2716116"/>
                <a:gd name="connsiteY61" fmla="*/ 64513 h 1276233"/>
                <a:gd name="connsiteX62" fmla="*/ 1953181 w 2716116"/>
                <a:gd name="connsiteY62" fmla="*/ 58903 h 1276233"/>
                <a:gd name="connsiteX63" fmla="*/ 1984035 w 2716116"/>
                <a:gd name="connsiteY63" fmla="*/ 44879 h 1276233"/>
                <a:gd name="connsiteX64" fmla="*/ 1998059 w 2716116"/>
                <a:gd name="connsiteY64" fmla="*/ 42074 h 1276233"/>
                <a:gd name="connsiteX65" fmla="*/ 2006474 w 2716116"/>
                <a:gd name="connsiteY65" fmla="*/ 39269 h 1276233"/>
                <a:gd name="connsiteX66" fmla="*/ 2028913 w 2716116"/>
                <a:gd name="connsiteY66" fmla="*/ 33659 h 1276233"/>
                <a:gd name="connsiteX67" fmla="*/ 2042938 w 2716116"/>
                <a:gd name="connsiteY67" fmla="*/ 28049 h 1276233"/>
                <a:gd name="connsiteX68" fmla="*/ 2076597 w 2716116"/>
                <a:gd name="connsiteY68" fmla="*/ 22439 h 1276233"/>
                <a:gd name="connsiteX69" fmla="*/ 2090621 w 2716116"/>
                <a:gd name="connsiteY69" fmla="*/ 19634 h 1276233"/>
                <a:gd name="connsiteX70" fmla="*/ 2110255 w 2716116"/>
                <a:gd name="connsiteY70" fmla="*/ 16830 h 1276233"/>
                <a:gd name="connsiteX71" fmla="*/ 2121475 w 2716116"/>
                <a:gd name="connsiteY71" fmla="*/ 14025 h 1276233"/>
                <a:gd name="connsiteX72" fmla="*/ 2138305 w 2716116"/>
                <a:gd name="connsiteY72" fmla="*/ 8415 h 1276233"/>
                <a:gd name="connsiteX73" fmla="*/ 2163549 w 2716116"/>
                <a:gd name="connsiteY73" fmla="*/ 5610 h 1276233"/>
                <a:gd name="connsiteX74" fmla="*/ 2264525 w 2716116"/>
                <a:gd name="connsiteY74" fmla="*/ 0 h 1276233"/>
                <a:gd name="connsiteX75" fmla="*/ 2438430 w 2716116"/>
                <a:gd name="connsiteY75" fmla="*/ 2805 h 1276233"/>
                <a:gd name="connsiteX76" fmla="*/ 2455259 w 2716116"/>
                <a:gd name="connsiteY76" fmla="*/ 5610 h 1276233"/>
                <a:gd name="connsiteX77" fmla="*/ 2477698 w 2716116"/>
                <a:gd name="connsiteY77" fmla="*/ 8415 h 1276233"/>
                <a:gd name="connsiteX78" fmla="*/ 2497333 w 2716116"/>
                <a:gd name="connsiteY78" fmla="*/ 14025 h 1276233"/>
                <a:gd name="connsiteX79" fmla="*/ 2514162 w 2716116"/>
                <a:gd name="connsiteY79" fmla="*/ 19634 h 1276233"/>
                <a:gd name="connsiteX80" fmla="*/ 2547821 w 2716116"/>
                <a:gd name="connsiteY80" fmla="*/ 28049 h 1276233"/>
                <a:gd name="connsiteX81" fmla="*/ 2559041 w 2716116"/>
                <a:gd name="connsiteY81" fmla="*/ 33659 h 1276233"/>
                <a:gd name="connsiteX82" fmla="*/ 2584285 w 2716116"/>
                <a:gd name="connsiteY82" fmla="*/ 42074 h 1276233"/>
                <a:gd name="connsiteX83" fmla="*/ 2592700 w 2716116"/>
                <a:gd name="connsiteY83" fmla="*/ 44879 h 1276233"/>
                <a:gd name="connsiteX84" fmla="*/ 2612334 w 2716116"/>
                <a:gd name="connsiteY84" fmla="*/ 58903 h 1276233"/>
                <a:gd name="connsiteX85" fmla="*/ 2629163 w 2716116"/>
                <a:gd name="connsiteY85" fmla="*/ 72928 h 1276233"/>
                <a:gd name="connsiteX86" fmla="*/ 2640383 w 2716116"/>
                <a:gd name="connsiteY86" fmla="*/ 92562 h 1276233"/>
                <a:gd name="connsiteX87" fmla="*/ 2643188 w 2716116"/>
                <a:gd name="connsiteY87" fmla="*/ 100977 h 1276233"/>
                <a:gd name="connsiteX88" fmla="*/ 2648798 w 2716116"/>
                <a:gd name="connsiteY88" fmla="*/ 112196 h 1276233"/>
                <a:gd name="connsiteX89" fmla="*/ 2657213 w 2716116"/>
                <a:gd name="connsiteY89" fmla="*/ 131831 h 1276233"/>
                <a:gd name="connsiteX90" fmla="*/ 2668432 w 2716116"/>
                <a:gd name="connsiteY90" fmla="*/ 154270 h 1276233"/>
                <a:gd name="connsiteX91" fmla="*/ 2676847 w 2716116"/>
                <a:gd name="connsiteY91" fmla="*/ 182319 h 1276233"/>
                <a:gd name="connsiteX92" fmla="*/ 2682457 w 2716116"/>
                <a:gd name="connsiteY92" fmla="*/ 190734 h 1276233"/>
                <a:gd name="connsiteX93" fmla="*/ 2688066 w 2716116"/>
                <a:gd name="connsiteY93" fmla="*/ 201953 h 1276233"/>
                <a:gd name="connsiteX94" fmla="*/ 2693676 w 2716116"/>
                <a:gd name="connsiteY94" fmla="*/ 218783 h 1276233"/>
                <a:gd name="connsiteX95" fmla="*/ 2699286 w 2716116"/>
                <a:gd name="connsiteY95" fmla="*/ 232807 h 1276233"/>
                <a:gd name="connsiteX96" fmla="*/ 2707701 w 2716116"/>
                <a:gd name="connsiteY96" fmla="*/ 269271 h 1276233"/>
                <a:gd name="connsiteX97" fmla="*/ 2713311 w 2716116"/>
                <a:gd name="connsiteY97" fmla="*/ 305735 h 1276233"/>
                <a:gd name="connsiteX98" fmla="*/ 2716116 w 2716116"/>
                <a:gd name="connsiteY98" fmla="*/ 314150 h 1276233"/>
                <a:gd name="connsiteX99" fmla="*/ 2713311 w 2716116"/>
                <a:gd name="connsiteY99" fmla="*/ 454395 h 1276233"/>
                <a:gd name="connsiteX100" fmla="*/ 2702091 w 2716116"/>
                <a:gd name="connsiteY100" fmla="*/ 518908 h 1276233"/>
                <a:gd name="connsiteX101" fmla="*/ 2699286 w 2716116"/>
                <a:gd name="connsiteY101" fmla="*/ 544152 h 1276233"/>
                <a:gd name="connsiteX102" fmla="*/ 2696481 w 2716116"/>
                <a:gd name="connsiteY102" fmla="*/ 552567 h 1276233"/>
                <a:gd name="connsiteX103" fmla="*/ 2685262 w 2716116"/>
                <a:gd name="connsiteY103" fmla="*/ 580616 h 1276233"/>
                <a:gd name="connsiteX104" fmla="*/ 2679652 w 2716116"/>
                <a:gd name="connsiteY104" fmla="*/ 591836 h 1276233"/>
                <a:gd name="connsiteX105" fmla="*/ 2674042 w 2716116"/>
                <a:gd name="connsiteY105" fmla="*/ 605860 h 1276233"/>
                <a:gd name="connsiteX106" fmla="*/ 2665627 w 2716116"/>
                <a:gd name="connsiteY106" fmla="*/ 633909 h 1276233"/>
                <a:gd name="connsiteX107" fmla="*/ 2657213 w 2716116"/>
                <a:gd name="connsiteY107" fmla="*/ 650739 h 1276233"/>
                <a:gd name="connsiteX108" fmla="*/ 2651603 w 2716116"/>
                <a:gd name="connsiteY108" fmla="*/ 664763 h 1276233"/>
                <a:gd name="connsiteX109" fmla="*/ 2634773 w 2716116"/>
                <a:gd name="connsiteY109" fmla="*/ 690007 h 1276233"/>
                <a:gd name="connsiteX110" fmla="*/ 2626359 w 2716116"/>
                <a:gd name="connsiteY110" fmla="*/ 704032 h 1276233"/>
                <a:gd name="connsiteX111" fmla="*/ 2620749 w 2716116"/>
                <a:gd name="connsiteY111" fmla="*/ 715252 h 1276233"/>
                <a:gd name="connsiteX112" fmla="*/ 2612334 w 2716116"/>
                <a:gd name="connsiteY112" fmla="*/ 729276 h 1276233"/>
                <a:gd name="connsiteX113" fmla="*/ 2603919 w 2716116"/>
                <a:gd name="connsiteY113" fmla="*/ 746106 h 1276233"/>
                <a:gd name="connsiteX114" fmla="*/ 2592700 w 2716116"/>
                <a:gd name="connsiteY114" fmla="*/ 754520 h 1276233"/>
                <a:gd name="connsiteX115" fmla="*/ 2578675 w 2716116"/>
                <a:gd name="connsiteY115" fmla="*/ 774155 h 1276233"/>
                <a:gd name="connsiteX116" fmla="*/ 2561846 w 2716116"/>
                <a:gd name="connsiteY116" fmla="*/ 799399 h 1276233"/>
                <a:gd name="connsiteX117" fmla="*/ 2533797 w 2716116"/>
                <a:gd name="connsiteY117" fmla="*/ 827448 h 1276233"/>
                <a:gd name="connsiteX118" fmla="*/ 2519772 w 2716116"/>
                <a:gd name="connsiteY118" fmla="*/ 844277 h 1276233"/>
                <a:gd name="connsiteX119" fmla="*/ 2500138 w 2716116"/>
                <a:gd name="connsiteY119" fmla="*/ 861107 h 1276233"/>
                <a:gd name="connsiteX120" fmla="*/ 2438430 w 2716116"/>
                <a:gd name="connsiteY120" fmla="*/ 917205 h 1276233"/>
                <a:gd name="connsiteX121" fmla="*/ 2413186 w 2716116"/>
                <a:gd name="connsiteY121" fmla="*/ 939644 h 1276233"/>
                <a:gd name="connsiteX122" fmla="*/ 2385136 w 2716116"/>
                <a:gd name="connsiteY122" fmla="*/ 956474 h 1276233"/>
                <a:gd name="connsiteX123" fmla="*/ 2354282 w 2716116"/>
                <a:gd name="connsiteY123" fmla="*/ 984523 h 1276233"/>
                <a:gd name="connsiteX124" fmla="*/ 2323428 w 2716116"/>
                <a:gd name="connsiteY124" fmla="*/ 1001352 h 1276233"/>
                <a:gd name="connsiteX125" fmla="*/ 2286965 w 2716116"/>
                <a:gd name="connsiteY125" fmla="*/ 1026596 h 1276233"/>
                <a:gd name="connsiteX126" fmla="*/ 2124280 w 2716116"/>
                <a:gd name="connsiteY126" fmla="*/ 1110744 h 1276233"/>
                <a:gd name="connsiteX127" fmla="*/ 2054157 w 2716116"/>
                <a:gd name="connsiteY127" fmla="*/ 1135988 h 1276233"/>
                <a:gd name="connsiteX128" fmla="*/ 1981230 w 2716116"/>
                <a:gd name="connsiteY128" fmla="*/ 1166842 h 1276233"/>
                <a:gd name="connsiteX129" fmla="*/ 1835374 w 2716116"/>
                <a:gd name="connsiteY129" fmla="*/ 1217330 h 1276233"/>
                <a:gd name="connsiteX130" fmla="*/ 1782081 w 2716116"/>
                <a:gd name="connsiteY130" fmla="*/ 1231355 h 1276233"/>
                <a:gd name="connsiteX131" fmla="*/ 1709154 w 2716116"/>
                <a:gd name="connsiteY131" fmla="*/ 1239769 h 1276233"/>
                <a:gd name="connsiteX132" fmla="*/ 1619397 w 2716116"/>
                <a:gd name="connsiteY132" fmla="*/ 1259404 h 1276233"/>
                <a:gd name="connsiteX133" fmla="*/ 1554884 w 2716116"/>
                <a:gd name="connsiteY133" fmla="*/ 1267818 h 1276233"/>
                <a:gd name="connsiteX134" fmla="*/ 1504395 w 2716116"/>
                <a:gd name="connsiteY134" fmla="*/ 1276233 h 1276233"/>
                <a:gd name="connsiteX135" fmla="*/ 1232319 w 2716116"/>
                <a:gd name="connsiteY135" fmla="*/ 1273428 h 1276233"/>
                <a:gd name="connsiteX136" fmla="*/ 1153782 w 2716116"/>
                <a:gd name="connsiteY136" fmla="*/ 1270623 h 1276233"/>
                <a:gd name="connsiteX137" fmla="*/ 1044390 w 2716116"/>
                <a:gd name="connsiteY137" fmla="*/ 1250989 h 1276233"/>
                <a:gd name="connsiteX138" fmla="*/ 954633 w 2716116"/>
                <a:gd name="connsiteY138" fmla="*/ 1239769 h 1276233"/>
                <a:gd name="connsiteX139" fmla="*/ 915365 w 2716116"/>
                <a:gd name="connsiteY139" fmla="*/ 1234160 h 1276233"/>
                <a:gd name="connsiteX140" fmla="*/ 890120 w 2716116"/>
                <a:gd name="connsiteY140" fmla="*/ 1231355 h 1276233"/>
                <a:gd name="connsiteX141" fmla="*/ 870486 w 2716116"/>
                <a:gd name="connsiteY141" fmla="*/ 1225745 h 1276233"/>
                <a:gd name="connsiteX142" fmla="*/ 862071 w 2716116"/>
                <a:gd name="connsiteY142" fmla="*/ 1222940 h 1276233"/>
                <a:gd name="connsiteX143" fmla="*/ 819998 w 2716116"/>
                <a:gd name="connsiteY143" fmla="*/ 1211720 h 1276233"/>
                <a:gd name="connsiteX144" fmla="*/ 797559 w 2716116"/>
                <a:gd name="connsiteY144" fmla="*/ 1200501 h 1276233"/>
                <a:gd name="connsiteX145" fmla="*/ 786339 w 2716116"/>
                <a:gd name="connsiteY145" fmla="*/ 1194891 h 1276233"/>
                <a:gd name="connsiteX146" fmla="*/ 777924 w 2716116"/>
                <a:gd name="connsiteY146" fmla="*/ 1189281 h 1276233"/>
                <a:gd name="connsiteX147" fmla="*/ 766705 w 2716116"/>
                <a:gd name="connsiteY147" fmla="*/ 1183671 h 1276233"/>
                <a:gd name="connsiteX148" fmla="*/ 741460 w 2716116"/>
                <a:gd name="connsiteY148" fmla="*/ 1169647 h 1276233"/>
                <a:gd name="connsiteX149" fmla="*/ 719021 w 2716116"/>
                <a:gd name="connsiteY149" fmla="*/ 1155622 h 1276233"/>
                <a:gd name="connsiteX150" fmla="*/ 704997 w 2716116"/>
                <a:gd name="connsiteY150" fmla="*/ 1150012 h 1276233"/>
                <a:gd name="connsiteX151" fmla="*/ 688167 w 2716116"/>
                <a:gd name="connsiteY151" fmla="*/ 1138793 h 1276233"/>
                <a:gd name="connsiteX152" fmla="*/ 671338 w 2716116"/>
                <a:gd name="connsiteY152" fmla="*/ 1127573 h 1276233"/>
                <a:gd name="connsiteX153" fmla="*/ 634874 w 2716116"/>
                <a:gd name="connsiteY153" fmla="*/ 1107939 h 1276233"/>
                <a:gd name="connsiteX154" fmla="*/ 595605 w 2716116"/>
                <a:gd name="connsiteY154" fmla="*/ 1088304 h 1276233"/>
                <a:gd name="connsiteX155" fmla="*/ 581581 w 2716116"/>
                <a:gd name="connsiteY155" fmla="*/ 1082695 h 1276233"/>
                <a:gd name="connsiteX156" fmla="*/ 547922 w 2716116"/>
                <a:gd name="connsiteY156" fmla="*/ 1065865 h 1276233"/>
                <a:gd name="connsiteX157" fmla="*/ 536702 w 2716116"/>
                <a:gd name="connsiteY157" fmla="*/ 1060255 h 1276233"/>
                <a:gd name="connsiteX158" fmla="*/ 517068 w 2716116"/>
                <a:gd name="connsiteY158" fmla="*/ 1049036 h 1276233"/>
                <a:gd name="connsiteX159" fmla="*/ 472189 w 2716116"/>
                <a:gd name="connsiteY159" fmla="*/ 1029401 h 1276233"/>
                <a:gd name="connsiteX160" fmla="*/ 432920 w 2716116"/>
                <a:gd name="connsiteY160" fmla="*/ 1009767 h 1276233"/>
                <a:gd name="connsiteX161" fmla="*/ 416091 w 2716116"/>
                <a:gd name="connsiteY161" fmla="*/ 998547 h 1276233"/>
                <a:gd name="connsiteX162" fmla="*/ 393652 w 2716116"/>
                <a:gd name="connsiteY162" fmla="*/ 990133 h 1276233"/>
                <a:gd name="connsiteX163" fmla="*/ 371213 w 2716116"/>
                <a:gd name="connsiteY163" fmla="*/ 976108 h 1276233"/>
                <a:gd name="connsiteX164" fmla="*/ 354383 w 2716116"/>
                <a:gd name="connsiteY164" fmla="*/ 970498 h 1276233"/>
                <a:gd name="connsiteX165" fmla="*/ 315114 w 2716116"/>
                <a:gd name="connsiteY165" fmla="*/ 950864 h 1276233"/>
                <a:gd name="connsiteX166" fmla="*/ 289870 w 2716116"/>
                <a:gd name="connsiteY166" fmla="*/ 942449 h 1276233"/>
                <a:gd name="connsiteX167" fmla="*/ 239382 w 2716116"/>
                <a:gd name="connsiteY167" fmla="*/ 905985 h 1276233"/>
                <a:gd name="connsiteX168" fmla="*/ 211333 w 2716116"/>
                <a:gd name="connsiteY168" fmla="*/ 889156 h 1276233"/>
                <a:gd name="connsiteX169" fmla="*/ 180479 w 2716116"/>
                <a:gd name="connsiteY169" fmla="*/ 866717 h 1276233"/>
                <a:gd name="connsiteX170" fmla="*/ 169259 w 2716116"/>
                <a:gd name="connsiteY170" fmla="*/ 852692 h 1276233"/>
                <a:gd name="connsiteX171" fmla="*/ 155235 w 2716116"/>
                <a:gd name="connsiteY171" fmla="*/ 824643 h 1276233"/>
                <a:gd name="connsiteX172" fmla="*/ 146820 w 2716116"/>
                <a:gd name="connsiteY172" fmla="*/ 793789 h 1276233"/>
                <a:gd name="connsiteX173" fmla="*/ 141210 w 2716116"/>
                <a:gd name="connsiteY173" fmla="*/ 785374 h 1276233"/>
                <a:gd name="connsiteX174" fmla="*/ 127186 w 2716116"/>
                <a:gd name="connsiteY174" fmla="*/ 760130 h 1276233"/>
                <a:gd name="connsiteX175" fmla="*/ 124381 w 2716116"/>
                <a:gd name="connsiteY175" fmla="*/ 748911 h 1276233"/>
                <a:gd name="connsiteX176" fmla="*/ 118771 w 2716116"/>
                <a:gd name="connsiteY176" fmla="*/ 729276 h 1276233"/>
                <a:gd name="connsiteX177" fmla="*/ 115966 w 2716116"/>
                <a:gd name="connsiteY177" fmla="*/ 720861 h 1276233"/>
                <a:gd name="connsiteX178" fmla="*/ 113161 w 2716116"/>
                <a:gd name="connsiteY178" fmla="*/ 706837 h 1276233"/>
                <a:gd name="connsiteX179" fmla="*/ 110356 w 2716116"/>
                <a:gd name="connsiteY179" fmla="*/ 698422 h 1276233"/>
                <a:gd name="connsiteX180" fmla="*/ 107551 w 2716116"/>
                <a:gd name="connsiteY180" fmla="*/ 684398 h 1276233"/>
                <a:gd name="connsiteX181" fmla="*/ 104746 w 2716116"/>
                <a:gd name="connsiteY181" fmla="*/ 673178 h 1276233"/>
                <a:gd name="connsiteX182" fmla="*/ 101941 w 2716116"/>
                <a:gd name="connsiteY182" fmla="*/ 650739 h 1276233"/>
                <a:gd name="connsiteX183" fmla="*/ 96332 w 2716116"/>
                <a:gd name="connsiteY183" fmla="*/ 631104 h 1276233"/>
                <a:gd name="connsiteX184" fmla="*/ 93527 w 2716116"/>
                <a:gd name="connsiteY184" fmla="*/ 614275 h 1276233"/>
                <a:gd name="connsiteX185" fmla="*/ 87917 w 2716116"/>
                <a:gd name="connsiteY185" fmla="*/ 594641 h 1276233"/>
                <a:gd name="connsiteX186" fmla="*/ 79502 w 2716116"/>
                <a:gd name="connsiteY186" fmla="*/ 577811 h 1276233"/>
                <a:gd name="connsiteX187" fmla="*/ 65478 w 2716116"/>
                <a:gd name="connsiteY187" fmla="*/ 558177 h 1276233"/>
                <a:gd name="connsiteX188" fmla="*/ 59868 w 2716116"/>
                <a:gd name="connsiteY188" fmla="*/ 541347 h 1276233"/>
                <a:gd name="connsiteX189" fmla="*/ 54258 w 2716116"/>
                <a:gd name="connsiteY189" fmla="*/ 530128 h 1276233"/>
                <a:gd name="connsiteX190" fmla="*/ 48648 w 2716116"/>
                <a:gd name="connsiteY190" fmla="*/ 513298 h 1276233"/>
                <a:gd name="connsiteX191" fmla="*/ 45843 w 2716116"/>
                <a:gd name="connsiteY191" fmla="*/ 504884 h 1276233"/>
                <a:gd name="connsiteX192" fmla="*/ 43038 w 2716116"/>
                <a:gd name="connsiteY192" fmla="*/ 496469 h 1276233"/>
                <a:gd name="connsiteX193" fmla="*/ 37428 w 2716116"/>
                <a:gd name="connsiteY193" fmla="*/ 479639 h 1276233"/>
                <a:gd name="connsiteX194" fmla="*/ 31819 w 2716116"/>
                <a:gd name="connsiteY194" fmla="*/ 434761 h 1276233"/>
                <a:gd name="connsiteX195" fmla="*/ 26209 w 2716116"/>
                <a:gd name="connsiteY195" fmla="*/ 420736 h 1276233"/>
                <a:gd name="connsiteX196" fmla="*/ 23404 w 2716116"/>
                <a:gd name="connsiteY196" fmla="*/ 412322 h 1276233"/>
                <a:gd name="connsiteX197" fmla="*/ 9379 w 2716116"/>
                <a:gd name="connsiteY197" fmla="*/ 395492 h 1276233"/>
                <a:gd name="connsiteX198" fmla="*/ 965 w 2716116"/>
                <a:gd name="connsiteY198" fmla="*/ 378663 h 1276233"/>
                <a:gd name="connsiteX199" fmla="*/ 12184 w 2716116"/>
                <a:gd name="connsiteY199" fmla="*/ 359028 h 1276233"/>
                <a:gd name="connsiteX200" fmla="*/ 965 w 2716116"/>
                <a:gd name="connsiteY200" fmla="*/ 359028 h 1276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</a:cxnLst>
              <a:rect l="l" t="t" r="r" b="b"/>
              <a:pathLst>
                <a:path w="2716116" h="1276233">
                  <a:moveTo>
                    <a:pt x="965" y="359028"/>
                  </a:moveTo>
                  <a:cubicBezTo>
                    <a:pt x="6107" y="357626"/>
                    <a:pt x="3366" y="356564"/>
                    <a:pt x="43038" y="350614"/>
                  </a:cubicBezTo>
                  <a:cubicBezTo>
                    <a:pt x="58948" y="348228"/>
                    <a:pt x="68273" y="345707"/>
                    <a:pt x="82307" y="342199"/>
                  </a:cubicBezTo>
                  <a:cubicBezTo>
                    <a:pt x="89896" y="337140"/>
                    <a:pt x="93047" y="334537"/>
                    <a:pt x="101941" y="330979"/>
                  </a:cubicBezTo>
                  <a:cubicBezTo>
                    <a:pt x="107431" y="328783"/>
                    <a:pt x="113161" y="327239"/>
                    <a:pt x="118771" y="325369"/>
                  </a:cubicBezTo>
                  <a:cubicBezTo>
                    <a:pt x="121576" y="324434"/>
                    <a:pt x="124318" y="323282"/>
                    <a:pt x="127186" y="322565"/>
                  </a:cubicBezTo>
                  <a:cubicBezTo>
                    <a:pt x="130926" y="321630"/>
                    <a:pt x="134713" y="320868"/>
                    <a:pt x="138405" y="319760"/>
                  </a:cubicBezTo>
                  <a:cubicBezTo>
                    <a:pt x="144069" y="318061"/>
                    <a:pt x="155235" y="314150"/>
                    <a:pt x="155235" y="314150"/>
                  </a:cubicBezTo>
                  <a:cubicBezTo>
                    <a:pt x="179342" y="298076"/>
                    <a:pt x="148844" y="317345"/>
                    <a:pt x="172064" y="305735"/>
                  </a:cubicBezTo>
                  <a:cubicBezTo>
                    <a:pt x="175079" y="304227"/>
                    <a:pt x="177322" y="301309"/>
                    <a:pt x="180479" y="300125"/>
                  </a:cubicBezTo>
                  <a:cubicBezTo>
                    <a:pt x="184943" y="298451"/>
                    <a:pt x="189849" y="298354"/>
                    <a:pt x="194503" y="297320"/>
                  </a:cubicBezTo>
                  <a:cubicBezTo>
                    <a:pt x="198266" y="296484"/>
                    <a:pt x="201960" y="295351"/>
                    <a:pt x="205723" y="294515"/>
                  </a:cubicBezTo>
                  <a:cubicBezTo>
                    <a:pt x="210377" y="293481"/>
                    <a:pt x="215122" y="292867"/>
                    <a:pt x="219747" y="291711"/>
                  </a:cubicBezTo>
                  <a:cubicBezTo>
                    <a:pt x="222615" y="290994"/>
                    <a:pt x="225319" y="289718"/>
                    <a:pt x="228162" y="288906"/>
                  </a:cubicBezTo>
                  <a:cubicBezTo>
                    <a:pt x="252817" y="281862"/>
                    <a:pt x="227621" y="290021"/>
                    <a:pt x="247797" y="283296"/>
                  </a:cubicBezTo>
                  <a:cubicBezTo>
                    <a:pt x="250602" y="281426"/>
                    <a:pt x="253196" y="279194"/>
                    <a:pt x="256211" y="277686"/>
                  </a:cubicBezTo>
                  <a:cubicBezTo>
                    <a:pt x="263019" y="274282"/>
                    <a:pt x="271611" y="273996"/>
                    <a:pt x="278651" y="272076"/>
                  </a:cubicBezTo>
                  <a:cubicBezTo>
                    <a:pt x="284356" y="270520"/>
                    <a:pt x="289743" y="267900"/>
                    <a:pt x="295480" y="266466"/>
                  </a:cubicBezTo>
                  <a:cubicBezTo>
                    <a:pt x="299220" y="265531"/>
                    <a:pt x="302993" y="264720"/>
                    <a:pt x="306700" y="263661"/>
                  </a:cubicBezTo>
                  <a:cubicBezTo>
                    <a:pt x="309543" y="262849"/>
                    <a:pt x="312228" y="261498"/>
                    <a:pt x="315114" y="260857"/>
                  </a:cubicBezTo>
                  <a:cubicBezTo>
                    <a:pt x="328608" y="257859"/>
                    <a:pt x="340577" y="257371"/>
                    <a:pt x="354383" y="255247"/>
                  </a:cubicBezTo>
                  <a:cubicBezTo>
                    <a:pt x="359095" y="254522"/>
                    <a:pt x="363696" y="253167"/>
                    <a:pt x="368408" y="252442"/>
                  </a:cubicBezTo>
                  <a:cubicBezTo>
                    <a:pt x="375858" y="251296"/>
                    <a:pt x="383375" y="250633"/>
                    <a:pt x="390847" y="249637"/>
                  </a:cubicBezTo>
                  <a:lnTo>
                    <a:pt x="410481" y="246832"/>
                  </a:lnTo>
                  <a:cubicBezTo>
                    <a:pt x="419853" y="243708"/>
                    <a:pt x="419549" y="243570"/>
                    <a:pt x="430116" y="241222"/>
                  </a:cubicBezTo>
                  <a:cubicBezTo>
                    <a:pt x="434478" y="240253"/>
                    <a:pt x="450385" y="237477"/>
                    <a:pt x="455360" y="235612"/>
                  </a:cubicBezTo>
                  <a:cubicBezTo>
                    <a:pt x="478577" y="226906"/>
                    <a:pt x="453124" y="231965"/>
                    <a:pt x="483409" y="224393"/>
                  </a:cubicBezTo>
                  <a:cubicBezTo>
                    <a:pt x="518494" y="215621"/>
                    <a:pt x="474865" y="226834"/>
                    <a:pt x="503043" y="218783"/>
                  </a:cubicBezTo>
                  <a:cubicBezTo>
                    <a:pt x="516649" y="214896"/>
                    <a:pt x="513251" y="216643"/>
                    <a:pt x="528287" y="213173"/>
                  </a:cubicBezTo>
                  <a:cubicBezTo>
                    <a:pt x="535800" y="211439"/>
                    <a:pt x="543247" y="209433"/>
                    <a:pt x="550727" y="207563"/>
                  </a:cubicBezTo>
                  <a:cubicBezTo>
                    <a:pt x="571205" y="202443"/>
                    <a:pt x="558145" y="205518"/>
                    <a:pt x="589995" y="199149"/>
                  </a:cubicBezTo>
                  <a:cubicBezTo>
                    <a:pt x="594670" y="198214"/>
                    <a:pt x="599274" y="196796"/>
                    <a:pt x="604020" y="196344"/>
                  </a:cubicBezTo>
                  <a:cubicBezTo>
                    <a:pt x="623654" y="194474"/>
                    <a:pt x="643468" y="193977"/>
                    <a:pt x="662923" y="190734"/>
                  </a:cubicBezTo>
                  <a:lnTo>
                    <a:pt x="679752" y="187929"/>
                  </a:lnTo>
                  <a:cubicBezTo>
                    <a:pt x="684443" y="187076"/>
                    <a:pt x="689074" y="185908"/>
                    <a:pt x="693777" y="185124"/>
                  </a:cubicBezTo>
                  <a:cubicBezTo>
                    <a:pt x="700298" y="184037"/>
                    <a:pt x="706866" y="183254"/>
                    <a:pt x="713411" y="182319"/>
                  </a:cubicBezTo>
                  <a:cubicBezTo>
                    <a:pt x="716216" y="181384"/>
                    <a:pt x="718958" y="180231"/>
                    <a:pt x="721826" y="179514"/>
                  </a:cubicBezTo>
                  <a:cubicBezTo>
                    <a:pt x="749417" y="172616"/>
                    <a:pt x="770920" y="175440"/>
                    <a:pt x="803168" y="173904"/>
                  </a:cubicBezTo>
                  <a:lnTo>
                    <a:pt x="853657" y="171099"/>
                  </a:lnTo>
                  <a:cubicBezTo>
                    <a:pt x="859267" y="170164"/>
                    <a:pt x="864856" y="169099"/>
                    <a:pt x="870486" y="168295"/>
                  </a:cubicBezTo>
                  <a:cubicBezTo>
                    <a:pt x="877948" y="167229"/>
                    <a:pt x="885475" y="166636"/>
                    <a:pt x="892925" y="165490"/>
                  </a:cubicBezTo>
                  <a:cubicBezTo>
                    <a:pt x="897637" y="164765"/>
                    <a:pt x="902325" y="163841"/>
                    <a:pt x="906950" y="162685"/>
                  </a:cubicBezTo>
                  <a:cubicBezTo>
                    <a:pt x="909818" y="161968"/>
                    <a:pt x="912431" y="160247"/>
                    <a:pt x="915365" y="159880"/>
                  </a:cubicBezTo>
                  <a:cubicBezTo>
                    <a:pt x="927461" y="158368"/>
                    <a:pt x="939674" y="158010"/>
                    <a:pt x="951828" y="157075"/>
                  </a:cubicBezTo>
                  <a:cubicBezTo>
                    <a:pt x="999159" y="147609"/>
                    <a:pt x="941424" y="158347"/>
                    <a:pt x="1058415" y="151465"/>
                  </a:cubicBezTo>
                  <a:cubicBezTo>
                    <a:pt x="1075319" y="150471"/>
                    <a:pt x="1092101" y="147955"/>
                    <a:pt x="1108903" y="145855"/>
                  </a:cubicBezTo>
                  <a:cubicBezTo>
                    <a:pt x="1120886" y="144357"/>
                    <a:pt x="1136368" y="140381"/>
                    <a:pt x="1148172" y="140245"/>
                  </a:cubicBezTo>
                  <a:lnTo>
                    <a:pt x="1613787" y="137441"/>
                  </a:lnTo>
                  <a:cubicBezTo>
                    <a:pt x="1621267" y="136506"/>
                    <a:pt x="1628810" y="135984"/>
                    <a:pt x="1636226" y="134636"/>
                  </a:cubicBezTo>
                  <a:cubicBezTo>
                    <a:pt x="1658129" y="130654"/>
                    <a:pt x="1627287" y="131879"/>
                    <a:pt x="1658665" y="129026"/>
                  </a:cubicBezTo>
                  <a:cubicBezTo>
                    <a:pt x="1674522" y="127584"/>
                    <a:pt x="1690474" y="127442"/>
                    <a:pt x="1706349" y="126221"/>
                  </a:cubicBezTo>
                  <a:cubicBezTo>
                    <a:pt x="1714791" y="125572"/>
                    <a:pt x="1723178" y="124351"/>
                    <a:pt x="1731593" y="123416"/>
                  </a:cubicBezTo>
                  <a:cubicBezTo>
                    <a:pt x="1735333" y="122481"/>
                    <a:pt x="1739106" y="121670"/>
                    <a:pt x="1742813" y="120611"/>
                  </a:cubicBezTo>
                  <a:cubicBezTo>
                    <a:pt x="1745656" y="119799"/>
                    <a:pt x="1748300" y="118224"/>
                    <a:pt x="1751227" y="117806"/>
                  </a:cubicBezTo>
                  <a:cubicBezTo>
                    <a:pt x="1761450" y="116345"/>
                    <a:pt x="1771796" y="115936"/>
                    <a:pt x="1782081" y="115001"/>
                  </a:cubicBezTo>
                  <a:cubicBezTo>
                    <a:pt x="1796718" y="112074"/>
                    <a:pt x="1800177" y="111775"/>
                    <a:pt x="1815740" y="106587"/>
                  </a:cubicBezTo>
                  <a:cubicBezTo>
                    <a:pt x="1826122" y="103126"/>
                    <a:pt x="1836212" y="98828"/>
                    <a:pt x="1846594" y="95367"/>
                  </a:cubicBezTo>
                  <a:cubicBezTo>
                    <a:pt x="1873691" y="86334"/>
                    <a:pt x="1837424" y="103160"/>
                    <a:pt x="1883058" y="84147"/>
                  </a:cubicBezTo>
                  <a:cubicBezTo>
                    <a:pt x="1886170" y="82851"/>
                    <a:pt x="1888393" y="79907"/>
                    <a:pt x="1891473" y="78538"/>
                  </a:cubicBezTo>
                  <a:cubicBezTo>
                    <a:pt x="1896877" y="76137"/>
                    <a:pt x="1902899" y="75330"/>
                    <a:pt x="1908302" y="72928"/>
                  </a:cubicBezTo>
                  <a:cubicBezTo>
                    <a:pt x="1911383" y="71559"/>
                    <a:pt x="1913560" y="68502"/>
                    <a:pt x="1916717" y="67318"/>
                  </a:cubicBezTo>
                  <a:cubicBezTo>
                    <a:pt x="1921181" y="65644"/>
                    <a:pt x="1926116" y="65669"/>
                    <a:pt x="1930741" y="64513"/>
                  </a:cubicBezTo>
                  <a:cubicBezTo>
                    <a:pt x="1965234" y="55889"/>
                    <a:pt x="1901499" y="69239"/>
                    <a:pt x="1953181" y="58903"/>
                  </a:cubicBezTo>
                  <a:cubicBezTo>
                    <a:pt x="1962852" y="54068"/>
                    <a:pt x="1973136" y="47604"/>
                    <a:pt x="1984035" y="44879"/>
                  </a:cubicBezTo>
                  <a:cubicBezTo>
                    <a:pt x="1988660" y="43723"/>
                    <a:pt x="1993434" y="43230"/>
                    <a:pt x="1998059" y="42074"/>
                  </a:cubicBezTo>
                  <a:cubicBezTo>
                    <a:pt x="2000927" y="41357"/>
                    <a:pt x="2003621" y="40047"/>
                    <a:pt x="2006474" y="39269"/>
                  </a:cubicBezTo>
                  <a:cubicBezTo>
                    <a:pt x="2013912" y="37240"/>
                    <a:pt x="2021755" y="36522"/>
                    <a:pt x="2028913" y="33659"/>
                  </a:cubicBezTo>
                  <a:cubicBezTo>
                    <a:pt x="2033588" y="31789"/>
                    <a:pt x="2038037" y="29202"/>
                    <a:pt x="2042938" y="28049"/>
                  </a:cubicBezTo>
                  <a:cubicBezTo>
                    <a:pt x="2054010" y="25444"/>
                    <a:pt x="2065443" y="24670"/>
                    <a:pt x="2076597" y="22439"/>
                  </a:cubicBezTo>
                  <a:cubicBezTo>
                    <a:pt x="2081272" y="21504"/>
                    <a:pt x="2085919" y="20418"/>
                    <a:pt x="2090621" y="19634"/>
                  </a:cubicBezTo>
                  <a:cubicBezTo>
                    <a:pt x="2097142" y="18547"/>
                    <a:pt x="2103751" y="18012"/>
                    <a:pt x="2110255" y="16830"/>
                  </a:cubicBezTo>
                  <a:cubicBezTo>
                    <a:pt x="2114048" y="16140"/>
                    <a:pt x="2117782" y="15133"/>
                    <a:pt x="2121475" y="14025"/>
                  </a:cubicBezTo>
                  <a:cubicBezTo>
                    <a:pt x="2127139" y="12326"/>
                    <a:pt x="2132506" y="9575"/>
                    <a:pt x="2138305" y="8415"/>
                  </a:cubicBezTo>
                  <a:cubicBezTo>
                    <a:pt x="2146607" y="6755"/>
                    <a:pt x="2155101" y="6173"/>
                    <a:pt x="2163549" y="5610"/>
                  </a:cubicBezTo>
                  <a:cubicBezTo>
                    <a:pt x="2197185" y="3368"/>
                    <a:pt x="2230866" y="1870"/>
                    <a:pt x="2264525" y="0"/>
                  </a:cubicBezTo>
                  <a:lnTo>
                    <a:pt x="2438430" y="2805"/>
                  </a:lnTo>
                  <a:cubicBezTo>
                    <a:pt x="2444115" y="2972"/>
                    <a:pt x="2449629" y="4806"/>
                    <a:pt x="2455259" y="5610"/>
                  </a:cubicBezTo>
                  <a:cubicBezTo>
                    <a:pt x="2462721" y="6676"/>
                    <a:pt x="2470218" y="7480"/>
                    <a:pt x="2477698" y="8415"/>
                  </a:cubicBezTo>
                  <a:cubicBezTo>
                    <a:pt x="2484243" y="10285"/>
                    <a:pt x="2490827" y="12023"/>
                    <a:pt x="2497333" y="14025"/>
                  </a:cubicBezTo>
                  <a:cubicBezTo>
                    <a:pt x="2502985" y="15764"/>
                    <a:pt x="2508390" y="18351"/>
                    <a:pt x="2514162" y="19634"/>
                  </a:cubicBezTo>
                  <a:cubicBezTo>
                    <a:pt x="2519965" y="20924"/>
                    <a:pt x="2538887" y="24220"/>
                    <a:pt x="2547821" y="28049"/>
                  </a:cubicBezTo>
                  <a:cubicBezTo>
                    <a:pt x="2551664" y="29696"/>
                    <a:pt x="2555159" y="32106"/>
                    <a:pt x="2559041" y="33659"/>
                  </a:cubicBezTo>
                  <a:lnTo>
                    <a:pt x="2584285" y="42074"/>
                  </a:lnTo>
                  <a:cubicBezTo>
                    <a:pt x="2587090" y="43009"/>
                    <a:pt x="2590240" y="43239"/>
                    <a:pt x="2592700" y="44879"/>
                  </a:cubicBezTo>
                  <a:cubicBezTo>
                    <a:pt x="2612523" y="58094"/>
                    <a:pt x="2587989" y="41513"/>
                    <a:pt x="2612334" y="58903"/>
                  </a:cubicBezTo>
                  <a:cubicBezTo>
                    <a:pt x="2621421" y="65394"/>
                    <a:pt x="2621458" y="63681"/>
                    <a:pt x="2629163" y="72928"/>
                  </a:cubicBezTo>
                  <a:cubicBezTo>
                    <a:pt x="2633307" y="77901"/>
                    <a:pt x="2637961" y="86911"/>
                    <a:pt x="2640383" y="92562"/>
                  </a:cubicBezTo>
                  <a:cubicBezTo>
                    <a:pt x="2641548" y="95280"/>
                    <a:pt x="2642023" y="98259"/>
                    <a:pt x="2643188" y="100977"/>
                  </a:cubicBezTo>
                  <a:cubicBezTo>
                    <a:pt x="2644835" y="104820"/>
                    <a:pt x="2647151" y="108353"/>
                    <a:pt x="2648798" y="112196"/>
                  </a:cubicBezTo>
                  <a:cubicBezTo>
                    <a:pt x="2661184" y="141096"/>
                    <a:pt x="2638601" y="94606"/>
                    <a:pt x="2657213" y="131831"/>
                  </a:cubicBezTo>
                  <a:cubicBezTo>
                    <a:pt x="2664097" y="159375"/>
                    <a:pt x="2654131" y="125668"/>
                    <a:pt x="2668432" y="154270"/>
                  </a:cubicBezTo>
                  <a:cubicBezTo>
                    <a:pt x="2687284" y="191973"/>
                    <a:pt x="2664769" y="154138"/>
                    <a:pt x="2676847" y="182319"/>
                  </a:cubicBezTo>
                  <a:cubicBezTo>
                    <a:pt x="2678175" y="185418"/>
                    <a:pt x="2680784" y="187807"/>
                    <a:pt x="2682457" y="190734"/>
                  </a:cubicBezTo>
                  <a:cubicBezTo>
                    <a:pt x="2684531" y="194364"/>
                    <a:pt x="2686513" y="198071"/>
                    <a:pt x="2688066" y="201953"/>
                  </a:cubicBezTo>
                  <a:cubicBezTo>
                    <a:pt x="2690262" y="207444"/>
                    <a:pt x="2691480" y="213293"/>
                    <a:pt x="2693676" y="218783"/>
                  </a:cubicBezTo>
                  <a:cubicBezTo>
                    <a:pt x="2695546" y="223458"/>
                    <a:pt x="2697518" y="228093"/>
                    <a:pt x="2699286" y="232807"/>
                  </a:cubicBezTo>
                  <a:cubicBezTo>
                    <a:pt x="2703704" y="244589"/>
                    <a:pt x="2705926" y="256847"/>
                    <a:pt x="2707701" y="269271"/>
                  </a:cubicBezTo>
                  <a:cubicBezTo>
                    <a:pt x="2709972" y="285169"/>
                    <a:pt x="2709739" y="291448"/>
                    <a:pt x="2713311" y="305735"/>
                  </a:cubicBezTo>
                  <a:cubicBezTo>
                    <a:pt x="2714028" y="308603"/>
                    <a:pt x="2715181" y="311345"/>
                    <a:pt x="2716116" y="314150"/>
                  </a:cubicBezTo>
                  <a:cubicBezTo>
                    <a:pt x="2715181" y="360898"/>
                    <a:pt x="2715434" y="407686"/>
                    <a:pt x="2713311" y="454395"/>
                  </a:cubicBezTo>
                  <a:cubicBezTo>
                    <a:pt x="2712201" y="478822"/>
                    <a:pt x="2709334" y="497178"/>
                    <a:pt x="2702091" y="518908"/>
                  </a:cubicBezTo>
                  <a:cubicBezTo>
                    <a:pt x="2701156" y="527323"/>
                    <a:pt x="2700678" y="535801"/>
                    <a:pt x="2699286" y="544152"/>
                  </a:cubicBezTo>
                  <a:cubicBezTo>
                    <a:pt x="2698800" y="547068"/>
                    <a:pt x="2697542" y="549807"/>
                    <a:pt x="2696481" y="552567"/>
                  </a:cubicBezTo>
                  <a:cubicBezTo>
                    <a:pt x="2692866" y="561966"/>
                    <a:pt x="2689002" y="571266"/>
                    <a:pt x="2685262" y="580616"/>
                  </a:cubicBezTo>
                  <a:cubicBezTo>
                    <a:pt x="2683709" y="584498"/>
                    <a:pt x="2681350" y="588015"/>
                    <a:pt x="2679652" y="591836"/>
                  </a:cubicBezTo>
                  <a:cubicBezTo>
                    <a:pt x="2677607" y="596437"/>
                    <a:pt x="2675634" y="601084"/>
                    <a:pt x="2674042" y="605860"/>
                  </a:cubicBezTo>
                  <a:cubicBezTo>
                    <a:pt x="2667186" y="626427"/>
                    <a:pt x="2676470" y="607885"/>
                    <a:pt x="2665627" y="633909"/>
                  </a:cubicBezTo>
                  <a:cubicBezTo>
                    <a:pt x="2663215" y="639699"/>
                    <a:pt x="2659808" y="645029"/>
                    <a:pt x="2657213" y="650739"/>
                  </a:cubicBezTo>
                  <a:cubicBezTo>
                    <a:pt x="2655130" y="655323"/>
                    <a:pt x="2654101" y="660392"/>
                    <a:pt x="2651603" y="664763"/>
                  </a:cubicBezTo>
                  <a:cubicBezTo>
                    <a:pt x="2646585" y="673544"/>
                    <a:pt x="2639976" y="681335"/>
                    <a:pt x="2634773" y="690007"/>
                  </a:cubicBezTo>
                  <a:cubicBezTo>
                    <a:pt x="2631968" y="694682"/>
                    <a:pt x="2629006" y="699266"/>
                    <a:pt x="2626359" y="704032"/>
                  </a:cubicBezTo>
                  <a:cubicBezTo>
                    <a:pt x="2624328" y="707687"/>
                    <a:pt x="2622780" y="711597"/>
                    <a:pt x="2620749" y="715252"/>
                  </a:cubicBezTo>
                  <a:cubicBezTo>
                    <a:pt x="2618101" y="720018"/>
                    <a:pt x="2614945" y="724490"/>
                    <a:pt x="2612334" y="729276"/>
                  </a:cubicBezTo>
                  <a:cubicBezTo>
                    <a:pt x="2609330" y="734782"/>
                    <a:pt x="2607770" y="741155"/>
                    <a:pt x="2603919" y="746106"/>
                  </a:cubicBezTo>
                  <a:cubicBezTo>
                    <a:pt x="2601049" y="749796"/>
                    <a:pt x="2596440" y="751715"/>
                    <a:pt x="2592700" y="754520"/>
                  </a:cubicBezTo>
                  <a:cubicBezTo>
                    <a:pt x="2587778" y="774206"/>
                    <a:pt x="2594171" y="758660"/>
                    <a:pt x="2578675" y="774155"/>
                  </a:cubicBezTo>
                  <a:cubicBezTo>
                    <a:pt x="2570154" y="782676"/>
                    <a:pt x="2568974" y="789598"/>
                    <a:pt x="2561846" y="799399"/>
                  </a:cubicBezTo>
                  <a:cubicBezTo>
                    <a:pt x="2539497" y="830129"/>
                    <a:pt x="2557205" y="804040"/>
                    <a:pt x="2533797" y="827448"/>
                  </a:cubicBezTo>
                  <a:cubicBezTo>
                    <a:pt x="2528633" y="832612"/>
                    <a:pt x="2524936" y="839113"/>
                    <a:pt x="2519772" y="844277"/>
                  </a:cubicBezTo>
                  <a:cubicBezTo>
                    <a:pt x="2513677" y="850372"/>
                    <a:pt x="2506387" y="855170"/>
                    <a:pt x="2500138" y="861107"/>
                  </a:cubicBezTo>
                  <a:cubicBezTo>
                    <a:pt x="2407490" y="949124"/>
                    <a:pt x="2507411" y="859722"/>
                    <a:pt x="2438430" y="917205"/>
                  </a:cubicBezTo>
                  <a:cubicBezTo>
                    <a:pt x="2429781" y="924412"/>
                    <a:pt x="2422250" y="932966"/>
                    <a:pt x="2413186" y="939644"/>
                  </a:cubicBezTo>
                  <a:cubicBezTo>
                    <a:pt x="2404408" y="946112"/>
                    <a:pt x="2393809" y="949866"/>
                    <a:pt x="2385136" y="956474"/>
                  </a:cubicBezTo>
                  <a:cubicBezTo>
                    <a:pt x="2374080" y="964898"/>
                    <a:pt x="2365523" y="976348"/>
                    <a:pt x="2354282" y="984523"/>
                  </a:cubicBezTo>
                  <a:cubicBezTo>
                    <a:pt x="2344808" y="991413"/>
                    <a:pt x="2333362" y="995143"/>
                    <a:pt x="2323428" y="1001352"/>
                  </a:cubicBezTo>
                  <a:cubicBezTo>
                    <a:pt x="2310892" y="1009187"/>
                    <a:pt x="2299734" y="1019147"/>
                    <a:pt x="2286965" y="1026596"/>
                  </a:cubicBezTo>
                  <a:cubicBezTo>
                    <a:pt x="2253404" y="1046174"/>
                    <a:pt x="2167610" y="1092690"/>
                    <a:pt x="2124280" y="1110744"/>
                  </a:cubicBezTo>
                  <a:cubicBezTo>
                    <a:pt x="2101348" y="1120299"/>
                    <a:pt x="2077285" y="1126918"/>
                    <a:pt x="2054157" y="1135988"/>
                  </a:cubicBezTo>
                  <a:cubicBezTo>
                    <a:pt x="2029584" y="1145625"/>
                    <a:pt x="2005769" y="1157119"/>
                    <a:pt x="1981230" y="1166842"/>
                  </a:cubicBezTo>
                  <a:cubicBezTo>
                    <a:pt x="1933402" y="1185793"/>
                    <a:pt x="1884715" y="1202752"/>
                    <a:pt x="1835374" y="1217330"/>
                  </a:cubicBezTo>
                  <a:cubicBezTo>
                    <a:pt x="1817758" y="1222535"/>
                    <a:pt x="1800167" y="1228140"/>
                    <a:pt x="1782081" y="1231355"/>
                  </a:cubicBezTo>
                  <a:cubicBezTo>
                    <a:pt x="1757988" y="1235638"/>
                    <a:pt x="1733268" y="1235611"/>
                    <a:pt x="1709154" y="1239769"/>
                  </a:cubicBezTo>
                  <a:cubicBezTo>
                    <a:pt x="1678973" y="1244973"/>
                    <a:pt x="1649530" y="1253925"/>
                    <a:pt x="1619397" y="1259404"/>
                  </a:cubicBezTo>
                  <a:cubicBezTo>
                    <a:pt x="1598060" y="1263283"/>
                    <a:pt x="1576342" y="1264678"/>
                    <a:pt x="1554884" y="1267818"/>
                  </a:cubicBezTo>
                  <a:cubicBezTo>
                    <a:pt x="1538002" y="1270288"/>
                    <a:pt x="1521225" y="1273428"/>
                    <a:pt x="1504395" y="1276233"/>
                  </a:cubicBezTo>
                  <a:lnTo>
                    <a:pt x="1232319" y="1273428"/>
                  </a:lnTo>
                  <a:cubicBezTo>
                    <a:pt x="1206127" y="1273009"/>
                    <a:pt x="1179897" y="1272671"/>
                    <a:pt x="1153782" y="1270623"/>
                  </a:cubicBezTo>
                  <a:cubicBezTo>
                    <a:pt x="1074446" y="1264401"/>
                    <a:pt x="1109975" y="1264492"/>
                    <a:pt x="1044390" y="1250989"/>
                  </a:cubicBezTo>
                  <a:cubicBezTo>
                    <a:pt x="979689" y="1237668"/>
                    <a:pt x="1011896" y="1245904"/>
                    <a:pt x="954633" y="1239769"/>
                  </a:cubicBezTo>
                  <a:cubicBezTo>
                    <a:pt x="941486" y="1238361"/>
                    <a:pt x="928476" y="1235870"/>
                    <a:pt x="915365" y="1234160"/>
                  </a:cubicBezTo>
                  <a:cubicBezTo>
                    <a:pt x="906969" y="1233065"/>
                    <a:pt x="898535" y="1232290"/>
                    <a:pt x="890120" y="1231355"/>
                  </a:cubicBezTo>
                  <a:lnTo>
                    <a:pt x="870486" y="1225745"/>
                  </a:lnTo>
                  <a:cubicBezTo>
                    <a:pt x="867654" y="1224895"/>
                    <a:pt x="864957" y="1223581"/>
                    <a:pt x="862071" y="1222940"/>
                  </a:cubicBezTo>
                  <a:cubicBezTo>
                    <a:pt x="843162" y="1218738"/>
                    <a:pt x="840235" y="1221838"/>
                    <a:pt x="819998" y="1211720"/>
                  </a:cubicBezTo>
                  <a:lnTo>
                    <a:pt x="797559" y="1200501"/>
                  </a:lnTo>
                  <a:cubicBezTo>
                    <a:pt x="793819" y="1198631"/>
                    <a:pt x="789818" y="1197210"/>
                    <a:pt x="786339" y="1194891"/>
                  </a:cubicBezTo>
                  <a:cubicBezTo>
                    <a:pt x="783534" y="1193021"/>
                    <a:pt x="780851" y="1190954"/>
                    <a:pt x="777924" y="1189281"/>
                  </a:cubicBezTo>
                  <a:cubicBezTo>
                    <a:pt x="774294" y="1187206"/>
                    <a:pt x="770107" y="1186101"/>
                    <a:pt x="766705" y="1183671"/>
                  </a:cubicBezTo>
                  <a:cubicBezTo>
                    <a:pt x="744664" y="1167928"/>
                    <a:pt x="776133" y="1181205"/>
                    <a:pt x="741460" y="1169647"/>
                  </a:cubicBezTo>
                  <a:cubicBezTo>
                    <a:pt x="734782" y="1165194"/>
                    <a:pt x="725793" y="1159008"/>
                    <a:pt x="719021" y="1155622"/>
                  </a:cubicBezTo>
                  <a:cubicBezTo>
                    <a:pt x="714518" y="1153370"/>
                    <a:pt x="709417" y="1152423"/>
                    <a:pt x="704997" y="1150012"/>
                  </a:cubicBezTo>
                  <a:cubicBezTo>
                    <a:pt x="699078" y="1146784"/>
                    <a:pt x="693777" y="1142533"/>
                    <a:pt x="688167" y="1138793"/>
                  </a:cubicBezTo>
                  <a:cubicBezTo>
                    <a:pt x="682557" y="1135053"/>
                    <a:pt x="677535" y="1130229"/>
                    <a:pt x="671338" y="1127573"/>
                  </a:cubicBezTo>
                  <a:cubicBezTo>
                    <a:pt x="622421" y="1106609"/>
                    <a:pt x="679485" y="1132475"/>
                    <a:pt x="634874" y="1107939"/>
                  </a:cubicBezTo>
                  <a:cubicBezTo>
                    <a:pt x="622051" y="1100886"/>
                    <a:pt x="609193" y="1093739"/>
                    <a:pt x="595605" y="1088304"/>
                  </a:cubicBezTo>
                  <a:cubicBezTo>
                    <a:pt x="590930" y="1086434"/>
                    <a:pt x="586136" y="1084839"/>
                    <a:pt x="581581" y="1082695"/>
                  </a:cubicBezTo>
                  <a:cubicBezTo>
                    <a:pt x="570231" y="1077354"/>
                    <a:pt x="559142" y="1071475"/>
                    <a:pt x="547922" y="1065865"/>
                  </a:cubicBezTo>
                  <a:cubicBezTo>
                    <a:pt x="544182" y="1063995"/>
                    <a:pt x="540333" y="1062330"/>
                    <a:pt x="536702" y="1060255"/>
                  </a:cubicBezTo>
                  <a:cubicBezTo>
                    <a:pt x="530157" y="1056515"/>
                    <a:pt x="523868" y="1052288"/>
                    <a:pt x="517068" y="1049036"/>
                  </a:cubicBezTo>
                  <a:cubicBezTo>
                    <a:pt x="502337" y="1041991"/>
                    <a:pt x="485775" y="1038458"/>
                    <a:pt x="472189" y="1029401"/>
                  </a:cubicBezTo>
                  <a:cubicBezTo>
                    <a:pt x="430508" y="1001615"/>
                    <a:pt x="483244" y="1034929"/>
                    <a:pt x="432920" y="1009767"/>
                  </a:cubicBezTo>
                  <a:cubicBezTo>
                    <a:pt x="426890" y="1006752"/>
                    <a:pt x="422121" y="1001562"/>
                    <a:pt x="416091" y="998547"/>
                  </a:cubicBezTo>
                  <a:cubicBezTo>
                    <a:pt x="408946" y="994975"/>
                    <a:pt x="400797" y="993705"/>
                    <a:pt x="393652" y="990133"/>
                  </a:cubicBezTo>
                  <a:cubicBezTo>
                    <a:pt x="385763" y="986188"/>
                    <a:pt x="379102" y="980053"/>
                    <a:pt x="371213" y="976108"/>
                  </a:cubicBezTo>
                  <a:cubicBezTo>
                    <a:pt x="365924" y="973463"/>
                    <a:pt x="359776" y="972925"/>
                    <a:pt x="354383" y="970498"/>
                  </a:cubicBezTo>
                  <a:cubicBezTo>
                    <a:pt x="341037" y="964493"/>
                    <a:pt x="328998" y="955492"/>
                    <a:pt x="315114" y="950864"/>
                  </a:cubicBezTo>
                  <a:cubicBezTo>
                    <a:pt x="306699" y="948059"/>
                    <a:pt x="297996" y="946004"/>
                    <a:pt x="289870" y="942449"/>
                  </a:cubicBezTo>
                  <a:cubicBezTo>
                    <a:pt x="251509" y="925666"/>
                    <a:pt x="288744" y="934189"/>
                    <a:pt x="239382" y="905985"/>
                  </a:cubicBezTo>
                  <a:cubicBezTo>
                    <a:pt x="191284" y="878503"/>
                    <a:pt x="237438" y="905473"/>
                    <a:pt x="211333" y="889156"/>
                  </a:cubicBezTo>
                  <a:cubicBezTo>
                    <a:pt x="196668" y="879990"/>
                    <a:pt x="193968" y="880206"/>
                    <a:pt x="180479" y="866717"/>
                  </a:cubicBezTo>
                  <a:cubicBezTo>
                    <a:pt x="176246" y="862484"/>
                    <a:pt x="172692" y="857597"/>
                    <a:pt x="169259" y="852692"/>
                  </a:cubicBezTo>
                  <a:cubicBezTo>
                    <a:pt x="162996" y="843746"/>
                    <a:pt x="158488" y="835053"/>
                    <a:pt x="155235" y="824643"/>
                  </a:cubicBezTo>
                  <a:cubicBezTo>
                    <a:pt x="152055" y="814468"/>
                    <a:pt x="150406" y="803828"/>
                    <a:pt x="146820" y="793789"/>
                  </a:cubicBezTo>
                  <a:cubicBezTo>
                    <a:pt x="145686" y="790614"/>
                    <a:pt x="142997" y="788233"/>
                    <a:pt x="141210" y="785374"/>
                  </a:cubicBezTo>
                  <a:cubicBezTo>
                    <a:pt x="137857" y="780010"/>
                    <a:pt x="129700" y="766834"/>
                    <a:pt x="127186" y="760130"/>
                  </a:cubicBezTo>
                  <a:cubicBezTo>
                    <a:pt x="125833" y="756521"/>
                    <a:pt x="125395" y="752630"/>
                    <a:pt x="124381" y="748911"/>
                  </a:cubicBezTo>
                  <a:cubicBezTo>
                    <a:pt x="122590" y="742344"/>
                    <a:pt x="120727" y="735796"/>
                    <a:pt x="118771" y="729276"/>
                  </a:cubicBezTo>
                  <a:cubicBezTo>
                    <a:pt x="117921" y="726444"/>
                    <a:pt x="116683" y="723729"/>
                    <a:pt x="115966" y="720861"/>
                  </a:cubicBezTo>
                  <a:cubicBezTo>
                    <a:pt x="114810" y="716236"/>
                    <a:pt x="114317" y="711462"/>
                    <a:pt x="113161" y="706837"/>
                  </a:cubicBezTo>
                  <a:cubicBezTo>
                    <a:pt x="112444" y="703969"/>
                    <a:pt x="111073" y="701290"/>
                    <a:pt x="110356" y="698422"/>
                  </a:cubicBezTo>
                  <a:cubicBezTo>
                    <a:pt x="109200" y="693797"/>
                    <a:pt x="108585" y="689052"/>
                    <a:pt x="107551" y="684398"/>
                  </a:cubicBezTo>
                  <a:cubicBezTo>
                    <a:pt x="106715" y="680635"/>
                    <a:pt x="105380" y="676981"/>
                    <a:pt x="104746" y="673178"/>
                  </a:cubicBezTo>
                  <a:cubicBezTo>
                    <a:pt x="103507" y="665743"/>
                    <a:pt x="103180" y="658174"/>
                    <a:pt x="101941" y="650739"/>
                  </a:cubicBezTo>
                  <a:cubicBezTo>
                    <a:pt x="97871" y="626318"/>
                    <a:pt x="100775" y="651101"/>
                    <a:pt x="96332" y="631104"/>
                  </a:cubicBezTo>
                  <a:cubicBezTo>
                    <a:pt x="95098" y="625552"/>
                    <a:pt x="94642" y="619852"/>
                    <a:pt x="93527" y="614275"/>
                  </a:cubicBezTo>
                  <a:cubicBezTo>
                    <a:pt x="92716" y="610221"/>
                    <a:pt x="89862" y="599017"/>
                    <a:pt x="87917" y="594641"/>
                  </a:cubicBezTo>
                  <a:cubicBezTo>
                    <a:pt x="85370" y="588909"/>
                    <a:pt x="82548" y="583294"/>
                    <a:pt x="79502" y="577811"/>
                  </a:cubicBezTo>
                  <a:cubicBezTo>
                    <a:pt x="76573" y="572538"/>
                    <a:pt x="68602" y="562342"/>
                    <a:pt x="65478" y="558177"/>
                  </a:cubicBezTo>
                  <a:cubicBezTo>
                    <a:pt x="63608" y="552567"/>
                    <a:pt x="62064" y="546837"/>
                    <a:pt x="59868" y="541347"/>
                  </a:cubicBezTo>
                  <a:cubicBezTo>
                    <a:pt x="58315" y="537465"/>
                    <a:pt x="55811" y="534010"/>
                    <a:pt x="54258" y="530128"/>
                  </a:cubicBezTo>
                  <a:cubicBezTo>
                    <a:pt x="52062" y="524638"/>
                    <a:pt x="50518" y="518908"/>
                    <a:pt x="48648" y="513298"/>
                  </a:cubicBezTo>
                  <a:lnTo>
                    <a:pt x="45843" y="504884"/>
                  </a:lnTo>
                  <a:lnTo>
                    <a:pt x="43038" y="496469"/>
                  </a:lnTo>
                  <a:lnTo>
                    <a:pt x="37428" y="479639"/>
                  </a:lnTo>
                  <a:cubicBezTo>
                    <a:pt x="36704" y="472401"/>
                    <a:pt x="34567" y="444838"/>
                    <a:pt x="31819" y="434761"/>
                  </a:cubicBezTo>
                  <a:cubicBezTo>
                    <a:pt x="30494" y="429903"/>
                    <a:pt x="27977" y="425451"/>
                    <a:pt x="26209" y="420736"/>
                  </a:cubicBezTo>
                  <a:cubicBezTo>
                    <a:pt x="25171" y="417968"/>
                    <a:pt x="25044" y="414782"/>
                    <a:pt x="23404" y="412322"/>
                  </a:cubicBezTo>
                  <a:cubicBezTo>
                    <a:pt x="10999" y="393716"/>
                    <a:pt x="18554" y="413843"/>
                    <a:pt x="9379" y="395492"/>
                  </a:cubicBezTo>
                  <a:cubicBezTo>
                    <a:pt x="-2235" y="372264"/>
                    <a:pt x="17041" y="402779"/>
                    <a:pt x="965" y="378663"/>
                  </a:cubicBezTo>
                  <a:cubicBezTo>
                    <a:pt x="3899" y="366927"/>
                    <a:pt x="1901" y="366741"/>
                    <a:pt x="12184" y="359028"/>
                  </a:cubicBezTo>
                  <a:cubicBezTo>
                    <a:pt x="12932" y="358467"/>
                    <a:pt x="-4177" y="360430"/>
                    <a:pt x="965" y="359028"/>
                  </a:cubicBezTo>
                  <a:close/>
                </a:path>
              </a:pathLst>
            </a:custGeom>
            <a:solidFill>
              <a:srgbClr val="AF87A8"/>
            </a:solidFill>
            <a:ln>
              <a:solidFill>
                <a:srgbClr val="AF87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8357403" y="36773325"/>
              <a:ext cx="288032" cy="792088"/>
            </a:xfrm>
            <a:prstGeom prst="rect">
              <a:avLst/>
            </a:prstGeom>
            <a:solidFill>
              <a:srgbClr val="AF87A8"/>
            </a:solidFill>
            <a:ln>
              <a:solidFill>
                <a:srgbClr val="AF87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3" name="Round Diagonal Corner Rectangle 42"/>
          <p:cNvSpPr/>
          <p:nvPr/>
        </p:nvSpPr>
        <p:spPr>
          <a:xfrm>
            <a:off x="14773475" y="30228523"/>
            <a:ext cx="13329005" cy="4646913"/>
          </a:xfrm>
          <a:prstGeom prst="round2DiagRect">
            <a:avLst/>
          </a:prstGeom>
          <a:noFill/>
          <a:ln w="1016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36964" y="41852702"/>
            <a:ext cx="21168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*Open </a:t>
            </a:r>
            <a:r>
              <a:rPr lang="en-GB" sz="36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Virtual Collaboration Environment Open Access </a:t>
            </a:r>
            <a:r>
              <a:rPr lang="en-GB" sz="3600" dirty="0" smtClean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Repository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61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976</TotalTime>
  <Words>327</Words>
  <Application>Microsoft Office PowerPoint</Application>
  <PresentationFormat>Custom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Retrospect</vt:lpstr>
      <vt:lpstr>PowerPoint Presentation</vt:lpstr>
    </vt:vector>
  </TitlesOfParts>
  <Company>Robert Gordon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Colin Hetherington (ens)</dc:creator>
  <cp:lastModifiedBy>Jo-Anne Tait (ens)</cp:lastModifiedBy>
  <cp:revision>70</cp:revision>
  <cp:lastPrinted>2017-05-18T13:23:31Z</cp:lastPrinted>
  <dcterms:created xsi:type="dcterms:W3CDTF">2017-05-02T10:47:29Z</dcterms:created>
  <dcterms:modified xsi:type="dcterms:W3CDTF">2017-05-30T08:33:05Z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0326C492-5A41-4E12-BA55-C3715751B23B</vt:lpwstr>
  </property>
  <property fmtid="{D5CDD505-2E9C-101B-9397-08002B2CF9AE}" pid="3" name="ArticulatePath">
    <vt:lpwstr>Jo poster template</vt:lpwstr>
  </property>
</Properties>
</file>