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5669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79" r:id="rId4"/>
    <p:sldId id="258" r:id="rId5"/>
    <p:sldId id="286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81" r:id="rId19"/>
    <p:sldId id="276" r:id="rId20"/>
    <p:sldId id="282" r:id="rId21"/>
    <p:sldId id="285" r:id="rId22"/>
    <p:sldId id="284" r:id="rId23"/>
    <p:sldId id="289" r:id="rId24"/>
    <p:sldId id="290" r:id="rId25"/>
    <p:sldId id="292" r:id="rId26"/>
    <p:sldId id="288" r:id="rId27"/>
    <p:sldId id="295" r:id="rId28"/>
    <p:sldId id="294" r:id="rId29"/>
    <p:sldId id="291" r:id="rId30"/>
    <p:sldId id="277" r:id="rId31"/>
    <p:sldId id="293" r:id="rId32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585" autoAdjust="0"/>
  </p:normalViewPr>
  <p:slideViewPr>
    <p:cSldViewPr snapToGrid="0" snapToObjects="1">
      <p:cViewPr varScale="1">
        <p:scale>
          <a:sx n="118" d="100"/>
          <a:sy n="118" d="100"/>
        </p:scale>
        <p:origin x="144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H:\Dropbox\PhD%20Work\Baseline-capturing\results\%255BStudents%255D%20Questionnaire%20about%20a%20students&#8217;%20learning%20behavior%20and%20an%20online%20learning%20environm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ropbox\PhD%20Work\Baseline-capturing\results\%255BLecturers%255DQuestionnaire%20about%20students&#8217;%20learning%20behaviors%20and%20the%20online%20learning%20environmen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ropbox\PhD%20Work\Baseline-capturing\results\%255BLecturers%255DQuestionnaire%20about%20students&#8217;%20learning%20behaviors%20and%20the%20online%20learning%20environmen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ropbox\PhD%20Work\Baseline-capturing\results\%255BStudents%255D%20Questionnaire%20about%20a%20students&#8217;%20learning%20behavior%20and%20an%20online%20learning%20environment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ropbox\PhD%20Work\Baseline-capturing\results\%255BStudents%255D%20Questionnaire%20about%20a%20students&#8217;%20learning%20behavior%20and%20an%20online%20learning%20environmen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ropbox\PhD%20Work\Baseline-capturing\results\%255BStudents%255D%20Questionnaire%20about%20a%20students&#8217;%20learning%20behavior%20and%20an%20online%20learning%20environment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ropbox\PhD%20Work\Baseline-capturing\results\%255BLecturers%255DQuestionnaire%20about%20students&#8217;%20learning%20behaviors%20and%20the%20online%20learning%20environment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H:\Dropbox\PhD%20Work\Baseline-capturing\results\%255BStudents%255D%20Questionnaire%20about%20a%20students&#8217;%20learning%20behavior%20and%20an%20online%20learning%20environme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'[%5BStudents%5D Questionnaire about a students’ learning behavior and an online learning environment.xlsx]Results'!$B$2</c:f>
              <c:strCache>
                <c:ptCount val="1"/>
                <c:pt idx="0">
                  <c:v>From your experience, what kind of learning could best describe your learning behaviour?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'[%5BStudents%5D Questionnaire about a students’ learning behavior and an online learning environment.xlsx]Results'!$A$3:$A$5</c:f>
              <c:strCache>
                <c:ptCount val="3"/>
                <c:pt idx="0">
                  <c:v>Individual Learning</c:v>
                </c:pt>
                <c:pt idx="1">
                  <c:v>Collaborative Learning</c:v>
                </c:pt>
                <c:pt idx="2">
                  <c:v>Mixed</c:v>
                </c:pt>
              </c:strCache>
            </c:strRef>
          </c:cat>
          <c:val>
            <c:numRef>
              <c:f>'[%5BStudents%5D Questionnaire about a students’ learning behavior and an online learning environment.xlsx]Results'!$B$3:$B$5</c:f>
              <c:numCache>
                <c:formatCode>General</c:formatCode>
                <c:ptCount val="3"/>
                <c:pt idx="0">
                  <c:v>135</c:v>
                </c:pt>
                <c:pt idx="1">
                  <c:v>133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'[%5BLecturers%5DQuestionnaire about students’ learning behaviors and the online learning environment.xlsx]Results'!$B$1</c:f>
              <c:strCache>
                <c:ptCount val="1"/>
                <c:pt idx="0">
                  <c:v>From your experience, what kind of learning could best describe the students’ learning behavior?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'[%5BLecturers%5DQuestionnaire about students’ learning behaviors and the online learning environment.xlsx]Results'!$A$2:$A$4</c:f>
              <c:strCache>
                <c:ptCount val="3"/>
                <c:pt idx="0">
                  <c:v>Individual Learning</c:v>
                </c:pt>
                <c:pt idx="1">
                  <c:v>Collaborative Learning</c:v>
                </c:pt>
                <c:pt idx="2">
                  <c:v>Other</c:v>
                </c:pt>
              </c:strCache>
            </c:strRef>
          </c:cat>
          <c:val>
            <c:numRef>
              <c:f>'[%5BLecturers%5DQuestionnaire about students’ learning behaviors and the online learning environment.xlsx]Results'!$B$2:$B$4</c:f>
              <c:numCache>
                <c:formatCode>General</c:formatCode>
                <c:ptCount val="3"/>
                <c:pt idx="0">
                  <c:v>2</c:v>
                </c:pt>
                <c:pt idx="1">
                  <c:v>7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'[%5BLecturers%5DQuestionnaire about students’ learning behaviors and the online learning environment.xlsx]Results'!$G$1</c:f>
              <c:strCache>
                <c:ptCount val="1"/>
                <c:pt idx="0">
                  <c:v>Which style of classroom could describe your class?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'[%5BLecturers%5DQuestionnaire about students’ learning behaviors and the online learning environment.xlsx]Results'!$F$2:$F$4</c:f>
              <c:strCache>
                <c:ptCount val="3"/>
                <c:pt idx="0">
                  <c:v>Student-centered</c:v>
                </c:pt>
                <c:pt idx="1">
                  <c:v>Teacher-centered</c:v>
                </c:pt>
                <c:pt idx="2">
                  <c:v>Mixed</c:v>
                </c:pt>
              </c:strCache>
            </c:strRef>
          </c:cat>
          <c:val>
            <c:numRef>
              <c:f>'[%5BLecturers%5DQuestionnaire about students’ learning behaviors and the online learning environment.xlsx]Results'!$G$2:$G$4</c:f>
              <c:numCache>
                <c:formatCode>General</c:formatCode>
                <c:ptCount val="3"/>
                <c:pt idx="0">
                  <c:v>1</c:v>
                </c:pt>
                <c:pt idx="1">
                  <c:v>2</c:v>
                </c:pt>
                <c:pt idx="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'[%5BStudents%5D Questionnaire about a students’ learning behavior and an online learning environment.xlsx]Results'!$B$9</c:f>
              <c:strCache>
                <c:ptCount val="1"/>
                <c:pt idx="0">
                  <c:v>Which style of classroom could describe your study?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'[%5BStudents%5D Questionnaire about a students’ learning behavior and an online learning environment.xlsx]Results'!$A$10:$A$12</c:f>
              <c:strCache>
                <c:ptCount val="3"/>
                <c:pt idx="0">
                  <c:v>Student-centered</c:v>
                </c:pt>
                <c:pt idx="1">
                  <c:v>Teacher-centered</c:v>
                </c:pt>
                <c:pt idx="2">
                  <c:v>Mixed</c:v>
                </c:pt>
              </c:strCache>
            </c:strRef>
          </c:cat>
          <c:val>
            <c:numRef>
              <c:f>'[%5BStudents%5D Questionnaire about a students’ learning behavior and an online learning environment.xlsx]Results'!$B$10:$B$12</c:f>
              <c:numCache>
                <c:formatCode>General</c:formatCode>
                <c:ptCount val="3"/>
                <c:pt idx="0">
                  <c:v>141</c:v>
                </c:pt>
                <c:pt idx="1">
                  <c:v>122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1"/>
    </c:legend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'[%5BStudents%5D Questionnaire about a students’ learning behavior and an online learning environment.xlsx]Sheet2'!$B$2</c:f>
              <c:strCache>
                <c:ptCount val="1"/>
                <c:pt idx="0">
                  <c:v>Students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'[%5BStudents%5D Questionnaire about a students’ learning behavior and an online learning environment.xlsx]Sheet2'!$A$3:$A$7</c:f>
              <c:strCache>
                <c:ptCount val="5"/>
                <c:pt idx="0">
                  <c:v>Student engagement (e.g. class/tutorial attendance, students’ participation, and etc.)</c:v>
                </c:pt>
                <c:pt idx="1">
                  <c:v>Student performance</c:v>
                </c:pt>
                <c:pt idx="2">
                  <c:v>Student motivation</c:v>
                </c:pt>
                <c:pt idx="3">
                  <c:v>Learning activities (e.g. teaching, group discussion, uses of IT in learning, etc.)</c:v>
                </c:pt>
                <c:pt idx="4">
                  <c:v>Other</c:v>
                </c:pt>
              </c:strCache>
            </c:strRef>
          </c:cat>
          <c:val>
            <c:numRef>
              <c:f>'[%5BStudents%5D Questionnaire about a students’ learning behavior and an online learning environment.xlsx]Sheet2'!$B$3:$B$7</c:f>
              <c:numCache>
                <c:formatCode>General</c:formatCode>
                <c:ptCount val="5"/>
                <c:pt idx="0">
                  <c:v>53.68</c:v>
                </c:pt>
                <c:pt idx="1">
                  <c:v>32.35</c:v>
                </c:pt>
                <c:pt idx="2">
                  <c:v>54.78</c:v>
                </c:pt>
                <c:pt idx="3">
                  <c:v>59.93</c:v>
                </c:pt>
                <c:pt idx="4">
                  <c:v>1.84</c:v>
                </c:pt>
              </c:numCache>
            </c:numRef>
          </c:val>
        </c:ser>
        <c:ser>
          <c:idx val="1"/>
          <c:order val="1"/>
          <c:tx>
            <c:strRef>
              <c:f>'[%5BStudents%5D Questionnaire about a students’ learning behavior and an online learning environment.xlsx]Sheet2'!$C$2</c:f>
              <c:strCache>
                <c:ptCount val="1"/>
                <c:pt idx="0">
                  <c:v>Lecturers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'[%5BStudents%5D Questionnaire about a students’ learning behavior and an online learning environment.xlsx]Sheet2'!$A$3:$A$7</c:f>
              <c:strCache>
                <c:ptCount val="5"/>
                <c:pt idx="0">
                  <c:v>Student engagement (e.g. class/tutorial attendance, students’ participation, and etc.)</c:v>
                </c:pt>
                <c:pt idx="1">
                  <c:v>Student performance</c:v>
                </c:pt>
                <c:pt idx="2">
                  <c:v>Student motivation</c:v>
                </c:pt>
                <c:pt idx="3">
                  <c:v>Learning activities (e.g. teaching, group discussion, uses of IT in learning, etc.)</c:v>
                </c:pt>
                <c:pt idx="4">
                  <c:v>Other</c:v>
                </c:pt>
              </c:strCache>
            </c:strRef>
          </c:cat>
          <c:val>
            <c:numRef>
              <c:f>'[%5BStudents%5D Questionnaire about a students’ learning behavior and an online learning environment.xlsx]Sheet2'!$C$3:$C$7</c:f>
              <c:numCache>
                <c:formatCode>General</c:formatCode>
                <c:ptCount val="5"/>
                <c:pt idx="0">
                  <c:v>72.73</c:v>
                </c:pt>
                <c:pt idx="1">
                  <c:v>45.45</c:v>
                </c:pt>
                <c:pt idx="2">
                  <c:v>81.819999999999993</c:v>
                </c:pt>
                <c:pt idx="3">
                  <c:v>27.27</c:v>
                </c:pt>
                <c:pt idx="4">
                  <c:v>54.55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9306480"/>
        <c:axId val="169306864"/>
      </c:barChart>
      <c:catAx>
        <c:axId val="1693064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69306864"/>
        <c:crosses val="autoZero"/>
        <c:auto val="1"/>
        <c:lblAlgn val="ctr"/>
        <c:lblOffset val="100"/>
        <c:noMultiLvlLbl val="0"/>
      </c:catAx>
      <c:valAx>
        <c:axId val="169306864"/>
        <c:scaling>
          <c:orientation val="minMax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693064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'[%5BStudents%5D Questionnaire about a students’ learning behavior and an online learning environment.xlsx]Features'!$A$273</c:f>
              <c:strCache>
                <c:ptCount val="1"/>
                <c:pt idx="0">
                  <c:v>Always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'[%5BStudents%5D Questionnaire about a students’ learning behavior and an online learning environment.xlsx]Features'!$B$272:$Q$272</c:f>
              <c:strCache>
                <c:ptCount val="8"/>
                <c:pt idx="0">
                  <c:v>Download course materials</c:v>
                </c:pt>
                <c:pt idx="1">
                  <c:v>Check course announcement</c:v>
                </c:pt>
                <c:pt idx="2">
                  <c:v>Submit assignment</c:v>
                </c:pt>
                <c:pt idx="3">
                  <c:v>Take quiz</c:v>
                </c:pt>
                <c:pt idx="4">
                  <c:v>Discussion Forum</c:v>
                </c:pt>
                <c:pt idx="5">
                  <c:v>Chat room</c:v>
                </c:pt>
                <c:pt idx="6">
                  <c:v>Wiki</c:v>
                </c:pt>
                <c:pt idx="7">
                  <c:v>Questionnaire</c:v>
                </c:pt>
              </c:strCache>
            </c:strRef>
          </c:cat>
          <c:val>
            <c:numRef>
              <c:f>'[%5BStudents%5D Questionnaire about a students’ learning behavior and an online learning environment.xlsx]Features'!$B$273:$Q$273</c:f>
              <c:numCache>
                <c:formatCode>General</c:formatCode>
                <c:ptCount val="8"/>
                <c:pt idx="0">
                  <c:v>43.03</c:v>
                </c:pt>
                <c:pt idx="1">
                  <c:v>28.27999999999999</c:v>
                </c:pt>
                <c:pt idx="2">
                  <c:v>49.59</c:v>
                </c:pt>
                <c:pt idx="3">
                  <c:v>18.41</c:v>
                </c:pt>
                <c:pt idx="4">
                  <c:v>3.78</c:v>
                </c:pt>
                <c:pt idx="5">
                  <c:v>4.55</c:v>
                </c:pt>
                <c:pt idx="6">
                  <c:v>14.88</c:v>
                </c:pt>
                <c:pt idx="7">
                  <c:v>8.33</c:v>
                </c:pt>
              </c:numCache>
            </c:numRef>
          </c:val>
        </c:ser>
        <c:ser>
          <c:idx val="1"/>
          <c:order val="1"/>
          <c:tx>
            <c:strRef>
              <c:f>'[%5BStudents%5D Questionnaire about a students’ learning behavior and an online learning environment.xlsx]Features'!$A$274</c:f>
              <c:strCache>
                <c:ptCount val="1"/>
                <c:pt idx="0">
                  <c:v>Frequently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'[%5BStudents%5D Questionnaire about a students’ learning behavior and an online learning environment.xlsx]Features'!$B$272:$Q$272</c:f>
              <c:strCache>
                <c:ptCount val="8"/>
                <c:pt idx="0">
                  <c:v>Download course materials</c:v>
                </c:pt>
                <c:pt idx="1">
                  <c:v>Check course announcement</c:v>
                </c:pt>
                <c:pt idx="2">
                  <c:v>Submit assignment</c:v>
                </c:pt>
                <c:pt idx="3">
                  <c:v>Take quiz</c:v>
                </c:pt>
                <c:pt idx="4">
                  <c:v>Discussion Forum</c:v>
                </c:pt>
                <c:pt idx="5">
                  <c:v>Chat room</c:v>
                </c:pt>
                <c:pt idx="6">
                  <c:v>Wiki</c:v>
                </c:pt>
                <c:pt idx="7">
                  <c:v>Questionnaire</c:v>
                </c:pt>
              </c:strCache>
            </c:strRef>
          </c:cat>
          <c:val>
            <c:numRef>
              <c:f>'[%5BStudents%5D Questionnaire about a students’ learning behavior and an online learning environment.xlsx]Features'!$B$274:$Q$274</c:f>
              <c:numCache>
                <c:formatCode>General</c:formatCode>
                <c:ptCount val="8"/>
                <c:pt idx="0">
                  <c:v>43.03</c:v>
                </c:pt>
                <c:pt idx="1">
                  <c:v>36.479999999999997</c:v>
                </c:pt>
                <c:pt idx="2">
                  <c:v>25</c:v>
                </c:pt>
                <c:pt idx="3">
                  <c:v>13.81</c:v>
                </c:pt>
                <c:pt idx="4">
                  <c:v>9.2399999999999984</c:v>
                </c:pt>
                <c:pt idx="5">
                  <c:v>6.2</c:v>
                </c:pt>
                <c:pt idx="6">
                  <c:v>15.7</c:v>
                </c:pt>
                <c:pt idx="7">
                  <c:v>19.579999999999991</c:v>
                </c:pt>
              </c:numCache>
            </c:numRef>
          </c:val>
        </c:ser>
        <c:ser>
          <c:idx val="2"/>
          <c:order val="2"/>
          <c:tx>
            <c:strRef>
              <c:f>'[%5BStudents%5D Questionnaire about a students’ learning behavior and an online learning environment.xlsx]Features'!$A$275</c:f>
              <c:strCache>
                <c:ptCount val="1"/>
                <c:pt idx="0">
                  <c:v>Occasionally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'[%5BStudents%5D Questionnaire about a students’ learning behavior and an online learning environment.xlsx]Features'!$B$272:$Q$272</c:f>
              <c:strCache>
                <c:ptCount val="8"/>
                <c:pt idx="0">
                  <c:v>Download course materials</c:v>
                </c:pt>
                <c:pt idx="1">
                  <c:v>Check course announcement</c:v>
                </c:pt>
                <c:pt idx="2">
                  <c:v>Submit assignment</c:v>
                </c:pt>
                <c:pt idx="3">
                  <c:v>Take quiz</c:v>
                </c:pt>
                <c:pt idx="4">
                  <c:v>Discussion Forum</c:v>
                </c:pt>
                <c:pt idx="5">
                  <c:v>Chat room</c:v>
                </c:pt>
                <c:pt idx="6">
                  <c:v>Wiki</c:v>
                </c:pt>
                <c:pt idx="7">
                  <c:v>Questionnaire</c:v>
                </c:pt>
              </c:strCache>
            </c:strRef>
          </c:cat>
          <c:val>
            <c:numRef>
              <c:f>'[%5BStudents%5D Questionnaire about a students’ learning behavior and an online learning environment.xlsx]Features'!$B$275:$Q$275</c:f>
              <c:numCache>
                <c:formatCode>General</c:formatCode>
                <c:ptCount val="8"/>
                <c:pt idx="0">
                  <c:v>1.64</c:v>
                </c:pt>
                <c:pt idx="1">
                  <c:v>4.92</c:v>
                </c:pt>
                <c:pt idx="2">
                  <c:v>9.02</c:v>
                </c:pt>
                <c:pt idx="3">
                  <c:v>20.919999999999991</c:v>
                </c:pt>
                <c:pt idx="4">
                  <c:v>18.489999999999981</c:v>
                </c:pt>
                <c:pt idx="5">
                  <c:v>15.29</c:v>
                </c:pt>
                <c:pt idx="6">
                  <c:v>9.5</c:v>
                </c:pt>
                <c:pt idx="7">
                  <c:v>25.419999999999991</c:v>
                </c:pt>
              </c:numCache>
            </c:numRef>
          </c:val>
        </c:ser>
        <c:ser>
          <c:idx val="3"/>
          <c:order val="3"/>
          <c:tx>
            <c:strRef>
              <c:f>'[%5BStudents%5D Questionnaire about a students’ learning behavior and an online learning environment.xlsx]Features'!$A$276</c:f>
              <c:strCache>
                <c:ptCount val="1"/>
                <c:pt idx="0">
                  <c:v>Seldom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'[%5BStudents%5D Questionnaire about a students’ learning behavior and an online learning environment.xlsx]Features'!$B$272:$Q$272</c:f>
              <c:strCache>
                <c:ptCount val="8"/>
                <c:pt idx="0">
                  <c:v>Download course materials</c:v>
                </c:pt>
                <c:pt idx="1">
                  <c:v>Check course announcement</c:v>
                </c:pt>
                <c:pt idx="2">
                  <c:v>Submit assignment</c:v>
                </c:pt>
                <c:pt idx="3">
                  <c:v>Take quiz</c:v>
                </c:pt>
                <c:pt idx="4">
                  <c:v>Discussion Forum</c:v>
                </c:pt>
                <c:pt idx="5">
                  <c:v>Chat room</c:v>
                </c:pt>
                <c:pt idx="6">
                  <c:v>Wiki</c:v>
                </c:pt>
                <c:pt idx="7">
                  <c:v>Questionnaire</c:v>
                </c:pt>
              </c:strCache>
            </c:strRef>
          </c:cat>
          <c:val>
            <c:numRef>
              <c:f>'[%5BStudents%5D Questionnaire about a students’ learning behavior and an online learning environment.xlsx]Features'!$B$276:$Q$276</c:f>
              <c:numCache>
                <c:formatCode>General</c:formatCode>
                <c:ptCount val="8"/>
                <c:pt idx="0">
                  <c:v>11.89</c:v>
                </c:pt>
                <c:pt idx="1">
                  <c:v>27.45999999999999</c:v>
                </c:pt>
                <c:pt idx="2">
                  <c:v>12.3</c:v>
                </c:pt>
                <c:pt idx="3">
                  <c:v>23.01</c:v>
                </c:pt>
                <c:pt idx="4">
                  <c:v>26.89</c:v>
                </c:pt>
                <c:pt idx="5">
                  <c:v>9.5</c:v>
                </c:pt>
                <c:pt idx="6">
                  <c:v>23.97</c:v>
                </c:pt>
                <c:pt idx="7">
                  <c:v>28.330000000000009</c:v>
                </c:pt>
              </c:numCache>
            </c:numRef>
          </c:val>
        </c:ser>
        <c:ser>
          <c:idx val="4"/>
          <c:order val="4"/>
          <c:tx>
            <c:strRef>
              <c:f>'[%5BStudents%5D Questionnaire about a students’ learning behavior and an online learning environment.xlsx]Features'!$A$277</c:f>
              <c:strCache>
                <c:ptCount val="1"/>
                <c:pt idx="0">
                  <c:v>Never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'[%5BStudents%5D Questionnaire about a students’ learning behavior and an online learning environment.xlsx]Features'!$B$272:$Q$272</c:f>
              <c:strCache>
                <c:ptCount val="8"/>
                <c:pt idx="0">
                  <c:v>Download course materials</c:v>
                </c:pt>
                <c:pt idx="1">
                  <c:v>Check course announcement</c:v>
                </c:pt>
                <c:pt idx="2">
                  <c:v>Submit assignment</c:v>
                </c:pt>
                <c:pt idx="3">
                  <c:v>Take quiz</c:v>
                </c:pt>
                <c:pt idx="4">
                  <c:v>Discussion Forum</c:v>
                </c:pt>
                <c:pt idx="5">
                  <c:v>Chat room</c:v>
                </c:pt>
                <c:pt idx="6">
                  <c:v>Wiki</c:v>
                </c:pt>
                <c:pt idx="7">
                  <c:v>Questionnaire</c:v>
                </c:pt>
              </c:strCache>
            </c:strRef>
          </c:cat>
          <c:val>
            <c:numRef>
              <c:f>'[%5BStudents%5D Questionnaire about a students’ learning behavior and an online learning environment.xlsx]Features'!$B$277:$Q$277</c:f>
              <c:numCache>
                <c:formatCode>General</c:formatCode>
                <c:ptCount val="8"/>
                <c:pt idx="0">
                  <c:v>0.41</c:v>
                </c:pt>
                <c:pt idx="1">
                  <c:v>2.87</c:v>
                </c:pt>
                <c:pt idx="2">
                  <c:v>4.0999999999999996</c:v>
                </c:pt>
                <c:pt idx="3">
                  <c:v>23.85</c:v>
                </c:pt>
                <c:pt idx="4">
                  <c:v>41.6</c:v>
                </c:pt>
                <c:pt idx="5">
                  <c:v>64.459999999999994</c:v>
                </c:pt>
                <c:pt idx="6">
                  <c:v>35.950000000000003</c:v>
                </c:pt>
                <c:pt idx="7">
                  <c:v>18.329999999999991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68949376"/>
        <c:axId val="168953880"/>
      </c:barChart>
      <c:catAx>
        <c:axId val="1689493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8953880"/>
        <c:crosses val="autoZero"/>
        <c:auto val="1"/>
        <c:lblAlgn val="ctr"/>
        <c:lblOffset val="100"/>
        <c:noMultiLvlLbl val="0"/>
      </c:catAx>
      <c:valAx>
        <c:axId val="16895388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689493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5.5754132707095803E-2"/>
          <c:y val="2.628592755291E-2"/>
          <c:w val="0.84703170327393296"/>
          <c:h val="0.81247605637636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'[%5BLecturers%5DQuestionnaire about students’ learning behaviors and the online learning environment.xlsx]Features'!$A$36</c:f>
              <c:strCache>
                <c:ptCount val="1"/>
                <c:pt idx="0">
                  <c:v>Always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'[%5BLecturers%5DQuestionnaire about students’ learning behaviors and the online learning environment.xlsx]Features'!$B$35:$I$35</c:f>
              <c:strCache>
                <c:ptCount val="8"/>
                <c:pt idx="0">
                  <c:v>Upload course materials</c:v>
                </c:pt>
                <c:pt idx="1">
                  <c:v>Create course announcement	</c:v>
                </c:pt>
                <c:pt idx="2">
                  <c:v> Setup assignments</c:v>
                </c:pt>
                <c:pt idx="3">
                  <c:v>Setup quizzes</c:v>
                </c:pt>
                <c:pt idx="4">
                  <c:v>Discussion Forum</c:v>
                </c:pt>
                <c:pt idx="5">
                  <c:v>Chat room</c:v>
                </c:pt>
                <c:pt idx="6">
                  <c:v> Wiki</c:v>
                </c:pt>
                <c:pt idx="7">
                  <c:v> Questionnaire</c:v>
                </c:pt>
              </c:strCache>
            </c:strRef>
          </c:cat>
          <c:val>
            <c:numRef>
              <c:f>'[%5BLecturers%5DQuestionnaire about students’ learning behaviors and the online learning environment.xlsx]Features'!$B$36:$I$36</c:f>
              <c:numCache>
                <c:formatCode>General</c:formatCode>
                <c:ptCount val="8"/>
                <c:pt idx="0">
                  <c:v>90.910000000000025</c:v>
                </c:pt>
                <c:pt idx="1">
                  <c:v>18.18</c:v>
                </c:pt>
                <c:pt idx="2">
                  <c:v>36.36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'[%5BLecturers%5DQuestionnaire about students’ learning behaviors and the online learning environment.xlsx]Features'!$A$37</c:f>
              <c:strCache>
                <c:ptCount val="1"/>
                <c:pt idx="0">
                  <c:v>Frequently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'[%5BLecturers%5DQuestionnaire about students’ learning behaviors and the online learning environment.xlsx]Features'!$B$35:$I$35</c:f>
              <c:strCache>
                <c:ptCount val="8"/>
                <c:pt idx="0">
                  <c:v>Upload course materials</c:v>
                </c:pt>
                <c:pt idx="1">
                  <c:v>Create course announcement	</c:v>
                </c:pt>
                <c:pt idx="2">
                  <c:v> Setup assignments</c:v>
                </c:pt>
                <c:pt idx="3">
                  <c:v>Setup quizzes</c:v>
                </c:pt>
                <c:pt idx="4">
                  <c:v>Discussion Forum</c:v>
                </c:pt>
                <c:pt idx="5">
                  <c:v>Chat room</c:v>
                </c:pt>
                <c:pt idx="6">
                  <c:v> Wiki</c:v>
                </c:pt>
                <c:pt idx="7">
                  <c:v> Questionnaire</c:v>
                </c:pt>
              </c:strCache>
            </c:strRef>
          </c:cat>
          <c:val>
            <c:numRef>
              <c:f>'[%5BLecturers%5DQuestionnaire about students’ learning behaviors and the online learning environment.xlsx]Features'!$B$37:$I$37</c:f>
              <c:numCache>
                <c:formatCode>General</c:formatCode>
                <c:ptCount val="8"/>
                <c:pt idx="0">
                  <c:v>9.09</c:v>
                </c:pt>
                <c:pt idx="1">
                  <c:v>27.27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2"/>
          <c:order val="2"/>
          <c:tx>
            <c:strRef>
              <c:f>'[%5BLecturers%5DQuestionnaire about students’ learning behaviors and the online learning environment.xlsx]Features'!$A$38</c:f>
              <c:strCache>
                <c:ptCount val="1"/>
                <c:pt idx="0">
                  <c:v>Occasionally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'[%5BLecturers%5DQuestionnaire about students’ learning behaviors and the online learning environment.xlsx]Features'!$B$35:$I$35</c:f>
              <c:strCache>
                <c:ptCount val="8"/>
                <c:pt idx="0">
                  <c:v>Upload course materials</c:v>
                </c:pt>
                <c:pt idx="1">
                  <c:v>Create course announcement	</c:v>
                </c:pt>
                <c:pt idx="2">
                  <c:v> Setup assignments</c:v>
                </c:pt>
                <c:pt idx="3">
                  <c:v>Setup quizzes</c:v>
                </c:pt>
                <c:pt idx="4">
                  <c:v>Discussion Forum</c:v>
                </c:pt>
                <c:pt idx="5">
                  <c:v>Chat room</c:v>
                </c:pt>
                <c:pt idx="6">
                  <c:v> Wiki</c:v>
                </c:pt>
                <c:pt idx="7">
                  <c:v> Questionnaire</c:v>
                </c:pt>
              </c:strCache>
            </c:strRef>
          </c:cat>
          <c:val>
            <c:numRef>
              <c:f>'[%5BLecturers%5DQuestionnaire about students’ learning behaviors and the online learning environment.xlsx]Features'!$B$38:$I$38</c:f>
              <c:numCache>
                <c:formatCode>General</c:formatCode>
                <c:ptCount val="8"/>
                <c:pt idx="0">
                  <c:v>0</c:v>
                </c:pt>
                <c:pt idx="1">
                  <c:v>27.27</c:v>
                </c:pt>
                <c:pt idx="2">
                  <c:v>36.36</c:v>
                </c:pt>
                <c:pt idx="3">
                  <c:v>36.36</c:v>
                </c:pt>
                <c:pt idx="4">
                  <c:v>27.27</c:v>
                </c:pt>
                <c:pt idx="5">
                  <c:v>0</c:v>
                </c:pt>
                <c:pt idx="6">
                  <c:v>9.09</c:v>
                </c:pt>
                <c:pt idx="7">
                  <c:v>27.27</c:v>
                </c:pt>
              </c:numCache>
            </c:numRef>
          </c:val>
        </c:ser>
        <c:ser>
          <c:idx val="3"/>
          <c:order val="3"/>
          <c:tx>
            <c:strRef>
              <c:f>'[%5BLecturers%5DQuestionnaire about students’ learning behaviors and the online learning environment.xlsx]Features'!$A$39</c:f>
              <c:strCache>
                <c:ptCount val="1"/>
                <c:pt idx="0">
                  <c:v>Seldom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'[%5BLecturers%5DQuestionnaire about students’ learning behaviors and the online learning environment.xlsx]Features'!$B$35:$I$35</c:f>
              <c:strCache>
                <c:ptCount val="8"/>
                <c:pt idx="0">
                  <c:v>Upload course materials</c:v>
                </c:pt>
                <c:pt idx="1">
                  <c:v>Create course announcement	</c:v>
                </c:pt>
                <c:pt idx="2">
                  <c:v> Setup assignments</c:v>
                </c:pt>
                <c:pt idx="3">
                  <c:v>Setup quizzes</c:v>
                </c:pt>
                <c:pt idx="4">
                  <c:v>Discussion Forum</c:v>
                </c:pt>
                <c:pt idx="5">
                  <c:v>Chat room</c:v>
                </c:pt>
                <c:pt idx="6">
                  <c:v> Wiki</c:v>
                </c:pt>
                <c:pt idx="7">
                  <c:v> Questionnaire</c:v>
                </c:pt>
              </c:strCache>
            </c:strRef>
          </c:cat>
          <c:val>
            <c:numRef>
              <c:f>'[%5BLecturers%5DQuestionnaire about students’ learning behaviors and the online learning environment.xlsx]Features'!$B$39:$I$39</c:f>
              <c:numCache>
                <c:formatCode>General</c:formatCode>
                <c:ptCount val="8"/>
                <c:pt idx="0">
                  <c:v>0</c:v>
                </c:pt>
                <c:pt idx="1">
                  <c:v>18.18</c:v>
                </c:pt>
                <c:pt idx="2">
                  <c:v>18.18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18.18</c:v>
                </c:pt>
              </c:numCache>
            </c:numRef>
          </c:val>
        </c:ser>
        <c:ser>
          <c:idx val="4"/>
          <c:order val="4"/>
          <c:tx>
            <c:strRef>
              <c:f>'[%5BLecturers%5DQuestionnaire about students’ learning behaviors and the online learning environment.xlsx]Features'!$A$40</c:f>
              <c:strCache>
                <c:ptCount val="1"/>
                <c:pt idx="0">
                  <c:v>Never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'[%5BLecturers%5DQuestionnaire about students’ learning behaviors and the online learning environment.xlsx]Features'!$B$35:$I$35</c:f>
              <c:strCache>
                <c:ptCount val="8"/>
                <c:pt idx="0">
                  <c:v>Upload course materials</c:v>
                </c:pt>
                <c:pt idx="1">
                  <c:v>Create course announcement	</c:v>
                </c:pt>
                <c:pt idx="2">
                  <c:v> Setup assignments</c:v>
                </c:pt>
                <c:pt idx="3">
                  <c:v>Setup quizzes</c:v>
                </c:pt>
                <c:pt idx="4">
                  <c:v>Discussion Forum</c:v>
                </c:pt>
                <c:pt idx="5">
                  <c:v>Chat room</c:v>
                </c:pt>
                <c:pt idx="6">
                  <c:v> Wiki</c:v>
                </c:pt>
                <c:pt idx="7">
                  <c:v> Questionnaire</c:v>
                </c:pt>
              </c:strCache>
            </c:strRef>
          </c:cat>
          <c:val>
            <c:numRef>
              <c:f>'[%5BLecturers%5DQuestionnaire about students’ learning behaviors and the online learning environment.xlsx]Features'!$B$40:$I$40</c:f>
              <c:numCache>
                <c:formatCode>General</c:formatCode>
                <c:ptCount val="8"/>
                <c:pt idx="0">
                  <c:v>0</c:v>
                </c:pt>
                <c:pt idx="1">
                  <c:v>9.09</c:v>
                </c:pt>
                <c:pt idx="2">
                  <c:v>9.09</c:v>
                </c:pt>
                <c:pt idx="3">
                  <c:v>63.64</c:v>
                </c:pt>
                <c:pt idx="4">
                  <c:v>72.73</c:v>
                </c:pt>
                <c:pt idx="5">
                  <c:v>100</c:v>
                </c:pt>
                <c:pt idx="6">
                  <c:v>90.910000000000025</c:v>
                </c:pt>
                <c:pt idx="7">
                  <c:v>54.55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8955056"/>
        <c:axId val="168955448"/>
      </c:barChart>
      <c:catAx>
        <c:axId val="168955056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low"/>
        <c:txPr>
          <a:bodyPr rot="0"/>
          <a:lstStyle/>
          <a:p>
            <a:pPr>
              <a:defRPr/>
            </a:pPr>
            <a:endParaRPr lang="en-US"/>
          </a:p>
        </c:txPr>
        <c:crossAx val="168955448"/>
        <c:crosses val="autoZero"/>
        <c:auto val="1"/>
        <c:lblAlgn val="ctr"/>
        <c:lblOffset val="200"/>
        <c:noMultiLvlLbl val="0"/>
      </c:catAx>
      <c:valAx>
        <c:axId val="16895544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689550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132384767693496"/>
          <c:y val="0.39770398475959801"/>
          <c:w val="9.8676152323064897E-2"/>
          <c:h val="0.214062287070695"/>
        </c:manualLayout>
      </c:layout>
      <c:overlay val="1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'[%5BStudents%5D Questionnaire about a students’ learning behavior and an online learning environment.xlsx]Sheet3'!$B$20</c:f>
              <c:strCache>
                <c:ptCount val="1"/>
                <c:pt idx="0">
                  <c:v>Students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'[%5BStudents%5D Questionnaire about a students’ learning behavior and an online learning environment.xlsx]Sheet3'!$A$21:$A$23</c:f>
              <c:strCache>
                <c:ptCount val="3"/>
                <c:pt idx="0">
                  <c:v>Agree</c:v>
                </c:pt>
                <c:pt idx="1">
                  <c:v>Neutral</c:v>
                </c:pt>
                <c:pt idx="2">
                  <c:v>Disagree</c:v>
                </c:pt>
              </c:strCache>
            </c:strRef>
          </c:cat>
          <c:val>
            <c:numRef>
              <c:f>'[%5BStudents%5D Questionnaire about a students’ learning behavior and an online learning environment.xlsx]Sheet3'!$B$21:$B$23</c:f>
              <c:numCache>
                <c:formatCode>General</c:formatCode>
                <c:ptCount val="3"/>
                <c:pt idx="0">
                  <c:v>36.67</c:v>
                </c:pt>
                <c:pt idx="1">
                  <c:v>60.42</c:v>
                </c:pt>
                <c:pt idx="2">
                  <c:v>2.92</c:v>
                </c:pt>
              </c:numCache>
            </c:numRef>
          </c:val>
        </c:ser>
        <c:ser>
          <c:idx val="1"/>
          <c:order val="1"/>
          <c:tx>
            <c:strRef>
              <c:f>'[%5BStudents%5D Questionnaire about a students’ learning behavior and an online learning environment.xlsx]Sheet3'!$C$20</c:f>
              <c:strCache>
                <c:ptCount val="1"/>
                <c:pt idx="0">
                  <c:v>Lecturers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'[%5BStudents%5D Questionnaire about a students’ learning behavior and an online learning environment.xlsx]Sheet3'!$A$21:$A$23</c:f>
              <c:strCache>
                <c:ptCount val="3"/>
                <c:pt idx="0">
                  <c:v>Agree</c:v>
                </c:pt>
                <c:pt idx="1">
                  <c:v>Neutral</c:v>
                </c:pt>
                <c:pt idx="2">
                  <c:v>Disagree</c:v>
                </c:pt>
              </c:strCache>
            </c:strRef>
          </c:cat>
          <c:val>
            <c:numRef>
              <c:f>'[%5BStudents%5D Questionnaire about a students’ learning behavior and an online learning environment.xlsx]Sheet3'!$C$21:$C$23</c:f>
              <c:numCache>
                <c:formatCode>General</c:formatCode>
                <c:ptCount val="3"/>
                <c:pt idx="0">
                  <c:v>0</c:v>
                </c:pt>
                <c:pt idx="1">
                  <c:v>72.73</c:v>
                </c:pt>
                <c:pt idx="2">
                  <c:v>27.27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8955840"/>
        <c:axId val="168956232"/>
      </c:barChart>
      <c:catAx>
        <c:axId val="168955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8956232"/>
        <c:crosses val="autoZero"/>
        <c:auto val="1"/>
        <c:lblAlgn val="ctr"/>
        <c:lblOffset val="100"/>
        <c:noMultiLvlLbl val="0"/>
      </c:catAx>
      <c:valAx>
        <c:axId val="168956232"/>
        <c:scaling>
          <c:orientation val="minMax"/>
        </c:scaling>
        <c:delete val="0"/>
        <c:axPos val="l"/>
        <c:majorGridlines/>
        <c:title>
          <c:tx>
            <c:rich>
              <a:bodyPr rot="0" vert="wordArtVert"/>
              <a:lstStyle/>
              <a:p>
                <a:pPr>
                  <a:defRPr/>
                </a:pPr>
                <a:r>
                  <a:rPr lang="en-US"/>
                  <a:t>%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89558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0.52381</cdr:x>
      <cdr:y>0.7963</cdr:y>
    </cdr:from>
    <cdr:to>
      <cdr:x>0.85714</cdr:x>
      <cdr:y>0.90741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14600" y="3276600"/>
          <a:ext cx="16002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7F80F7-C5DF-BE46-B613-F2E4BCA968BA}" type="datetimeFigureOut">
              <a:rPr lang="en-US" smtClean="0"/>
              <a:t>8/5/2013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C773E-65E9-1A4E-A092-FFF25E731C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872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34E1A-F447-B646-8B63-331ABED653B9}" type="datetimeFigureOut">
              <a:rPr lang="en-US" smtClean="0"/>
              <a:t>8/5/2013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3FDEE-BB7F-AE4A-B9EA-0CF4360881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5538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13FDEE-BB7F-AE4A-B9EA-0CF43608811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139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9E23-8298-5F41-8AC8-0B5B7881D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9E23-8298-5F41-8AC8-0B5B7881D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9E23-8298-5F41-8AC8-0B5B7881D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9E23-8298-5F41-8AC8-0B5B7881D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9E23-8298-5F41-8AC8-0B5B7881D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86D9E23-8298-5F41-8AC8-0B5B7881D619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86D9E23-8298-5F41-8AC8-0B5B7881D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9E23-8298-5F41-8AC8-0B5B7881D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D9E23-8298-5F41-8AC8-0B5B7881D6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62C95C5-19BA-5E41-80D1-FB996FBA9810}" type="datetimeFigureOut">
              <a:rPr lang="en-US" smtClean="0"/>
              <a:t>8/5/2013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86D9E23-8298-5F41-8AC8-0B5B7881D6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670" r:id="rId1"/>
    <p:sldLayoutId id="2147485671" r:id="rId2"/>
    <p:sldLayoutId id="2147485672" r:id="rId3"/>
    <p:sldLayoutId id="2147485673" r:id="rId4"/>
    <p:sldLayoutId id="2147485674" r:id="rId5"/>
    <p:sldLayoutId id="2147485675" r:id="rId6"/>
    <p:sldLayoutId id="2147485676" r:id="rId7"/>
    <p:sldLayoutId id="2147485677" r:id="rId8"/>
    <p:sldLayoutId id="2147485678" r:id="rId9"/>
    <p:sldLayoutId id="2147485679" r:id="rId10"/>
    <p:sldLayoutId id="2147485680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769" y="912762"/>
            <a:ext cx="8458200" cy="2240676"/>
          </a:xfrm>
        </p:spPr>
        <p:txBody>
          <a:bodyPr>
            <a:noAutofit/>
          </a:bodyPr>
          <a:lstStyle/>
          <a:p>
            <a:pPr algn="l"/>
            <a:r>
              <a:rPr lang="en-US" sz="4000" b="1" dirty="0"/>
              <a:t>Agent</a:t>
            </a:r>
            <a:r>
              <a:rPr lang="en-US" sz="4000" b="1" dirty="0" smtClean="0"/>
              <a:t>-</a:t>
            </a:r>
            <a:r>
              <a:rPr lang="en-GB" sz="4000" b="1" dirty="0" smtClean="0"/>
              <a:t>Based</a:t>
            </a:r>
            <a:r>
              <a:rPr lang="en-US" sz="4000" b="1" dirty="0" smtClean="0"/>
              <a:t> </a:t>
            </a:r>
            <a:r>
              <a:rPr lang="en-US" sz="4000" b="1" dirty="0"/>
              <a:t>Architecture for Intelligence and Collaboration in Virtual Learning Environments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+mj-lt"/>
              </a:rPr>
              <a:t>Punyanuch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Borwarnginn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5 August 2013</a:t>
            </a:r>
            <a:endParaRPr lang="en-US" dirty="0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1804737" y="438484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8906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Have you experienced any issues or problems according to this learning behavior and classroom styles? 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576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948630"/>
            <a:ext cx="8229600" cy="1066800"/>
          </a:xfrm>
        </p:spPr>
        <p:txBody>
          <a:bodyPr/>
          <a:lstStyle/>
          <a:p>
            <a:r>
              <a:rPr lang="en-US" dirty="0" smtClean="0"/>
              <a:t>More details</a:t>
            </a:r>
            <a:endParaRPr lang="en-GB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1990263"/>
            <a:ext cx="8229600" cy="450167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800" b="1" dirty="0" smtClean="0"/>
              <a:t>Lecturers 'views</a:t>
            </a:r>
          </a:p>
          <a:p>
            <a:r>
              <a:rPr lang="en-US" sz="1800" dirty="0" smtClean="0"/>
              <a:t>Not </a:t>
            </a:r>
            <a:r>
              <a:rPr lang="en-US" sz="1800" dirty="0"/>
              <a:t>all students were interested in the activities</a:t>
            </a:r>
            <a:r>
              <a:rPr lang="en-US" sz="1800" dirty="0" smtClean="0"/>
              <a:t>.</a:t>
            </a:r>
          </a:p>
          <a:p>
            <a:r>
              <a:rPr lang="en-US" sz="1800" dirty="0"/>
              <a:t>Students pay no attention</a:t>
            </a:r>
            <a:r>
              <a:rPr lang="en-US" sz="1800" dirty="0" smtClean="0"/>
              <a:t>.</a:t>
            </a:r>
            <a:endParaRPr lang="en-US" sz="1800" dirty="0"/>
          </a:p>
          <a:p>
            <a:pPr marL="109728" indent="0">
              <a:buNone/>
            </a:pPr>
            <a:r>
              <a:rPr lang="en-US" sz="1800" b="1" dirty="0" smtClean="0"/>
              <a:t>Students’ views</a:t>
            </a:r>
            <a:endParaRPr lang="en-US" sz="1800" b="1" dirty="0"/>
          </a:p>
          <a:p>
            <a:r>
              <a:rPr lang="en-US" sz="1800" dirty="0" smtClean="0"/>
              <a:t>The </a:t>
            </a:r>
            <a:r>
              <a:rPr lang="en-US" sz="1800" dirty="0"/>
              <a:t>attention span of students is in general quite </a:t>
            </a:r>
            <a:r>
              <a:rPr lang="en-US" sz="1800" dirty="0" smtClean="0"/>
              <a:t>short</a:t>
            </a:r>
          </a:p>
          <a:p>
            <a:r>
              <a:rPr lang="en-US" sz="1800" dirty="0" smtClean="0"/>
              <a:t>Sometimes </a:t>
            </a:r>
            <a:r>
              <a:rPr lang="en-US" sz="1800" dirty="0"/>
              <a:t>students want to know why we should learn this </a:t>
            </a:r>
            <a:r>
              <a:rPr lang="en-US" sz="1800" dirty="0" smtClean="0"/>
              <a:t>subject and </a:t>
            </a:r>
            <a:r>
              <a:rPr lang="en-US" sz="1800" dirty="0"/>
              <a:t>If we study well in this subject what can we use benefit (useful) from this</a:t>
            </a:r>
            <a:r>
              <a:rPr lang="en-US" sz="1800" dirty="0" smtClean="0"/>
              <a:t>.</a:t>
            </a:r>
          </a:p>
          <a:p>
            <a:r>
              <a:rPr lang="en-US" sz="1800" dirty="0"/>
              <a:t>Students did not participate with teacher as it should be.</a:t>
            </a:r>
          </a:p>
          <a:p>
            <a:r>
              <a:rPr lang="en-US" sz="1800" dirty="0"/>
              <a:t>Lack of resources for teaching</a:t>
            </a:r>
            <a:r>
              <a:rPr lang="en-US" sz="1800" dirty="0" smtClean="0"/>
              <a:t>.</a:t>
            </a:r>
            <a:endParaRPr lang="en-US" sz="1800" dirty="0"/>
          </a:p>
          <a:p>
            <a:r>
              <a:rPr lang="en-US" sz="1800" b="1" dirty="0"/>
              <a:t>S</a:t>
            </a:r>
            <a:r>
              <a:rPr lang="en-US" sz="1800" b="1" dirty="0" smtClean="0"/>
              <a:t>ome </a:t>
            </a:r>
            <a:r>
              <a:rPr lang="en-US" sz="1800" b="1" dirty="0"/>
              <a:t>subjects have many </a:t>
            </a:r>
            <a:r>
              <a:rPr lang="en-US" sz="1800" b="1" dirty="0" smtClean="0"/>
              <a:t>lessons </a:t>
            </a:r>
            <a:r>
              <a:rPr lang="en-US" sz="1800" b="1" dirty="0"/>
              <a:t>and very board then we want some activities for making we active to learn. </a:t>
            </a:r>
            <a:endParaRPr lang="en-US" sz="1800" b="1" dirty="0" smtClean="0"/>
          </a:p>
          <a:p>
            <a:r>
              <a:rPr lang="en-US" sz="1800" b="1" dirty="0"/>
              <a:t>Some subjects are difficult to explain in lectures. Other learning activities could make them </a:t>
            </a:r>
            <a:r>
              <a:rPr lang="en-US" sz="1800" b="1" dirty="0" smtClean="0"/>
              <a:t>easier.</a:t>
            </a:r>
            <a:endParaRPr lang="en-US" sz="1800" b="1" dirty="0"/>
          </a:p>
          <a:p>
            <a:r>
              <a:rPr lang="en-US" sz="1800" b="1" dirty="0" smtClean="0"/>
              <a:t>Students </a:t>
            </a:r>
            <a:r>
              <a:rPr lang="en-US" sz="1800" b="1" dirty="0"/>
              <a:t>have different backgrounds, profiles, learning styles and knowledge about their subjects. </a:t>
            </a:r>
          </a:p>
          <a:p>
            <a:pPr marL="109728" indent="0">
              <a:buNone/>
            </a:pPr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137264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>Have you ever used learning management systems (LMS), virtual learning environments (VLE), e-learning systems or course websites?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Lectures</a:t>
            </a:r>
          </a:p>
          <a:p>
            <a:pPr lvl="1"/>
            <a:r>
              <a:rPr lang="en-GB" dirty="0" smtClean="0"/>
              <a:t>100% Yes</a:t>
            </a:r>
          </a:p>
          <a:p>
            <a:r>
              <a:rPr lang="en-GB" dirty="0" smtClean="0"/>
              <a:t>Students</a:t>
            </a:r>
          </a:p>
          <a:p>
            <a:pPr lvl="1"/>
            <a:r>
              <a:rPr lang="en-GB" dirty="0" smtClean="0"/>
              <a:t>89% Yes (247)</a:t>
            </a:r>
          </a:p>
          <a:p>
            <a:pPr lvl="1"/>
            <a:r>
              <a:rPr lang="en-GB" dirty="0" smtClean="0"/>
              <a:t>11% No (30)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791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i="0" baseline="0" dirty="0" smtClean="0">
                <a:effectLst/>
              </a:rPr>
              <a:t>Frequency of use in different features (Students)</a:t>
            </a:r>
            <a:endParaRPr lang="en-GB" sz="2800" dirty="0"/>
          </a:p>
        </p:txBody>
      </p:sp>
      <p:graphicFrame>
        <p:nvGraphicFramePr>
          <p:cNvPr id="5" name="แผนภูมิ 5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686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399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2800" i="0" baseline="0" dirty="0" smtClean="0">
                <a:effectLst/>
              </a:rPr>
              <a:t>Frequency of use in different features (Lecturers)</a:t>
            </a:r>
            <a:endParaRPr lang="en-GB" sz="2800" dirty="0"/>
          </a:p>
        </p:txBody>
      </p:sp>
      <p:graphicFrame>
        <p:nvGraphicFramePr>
          <p:cNvPr id="9" name="แผนภูมิ 2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686800" cy="5364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623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Features Ranking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000" dirty="0" smtClean="0"/>
              <a:t>Lectures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Upload </a:t>
            </a:r>
            <a:r>
              <a:rPr lang="en-US" sz="2000" dirty="0"/>
              <a:t>course </a:t>
            </a:r>
            <a:r>
              <a:rPr lang="en-US" sz="2000" dirty="0" smtClean="0"/>
              <a:t>materials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Setup </a:t>
            </a:r>
            <a:r>
              <a:rPr lang="en-US" sz="2000" dirty="0"/>
              <a:t>assignment</a:t>
            </a:r>
            <a:r>
              <a:rPr lang="en-US" sz="20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Create course announcement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Questionnaire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Setup </a:t>
            </a:r>
            <a:r>
              <a:rPr lang="en-US" sz="2000" dirty="0"/>
              <a:t>quizzes</a:t>
            </a:r>
            <a:r>
              <a:rPr lang="en-US" sz="20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Discussion Forum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Wiki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Chat </a:t>
            </a:r>
            <a:r>
              <a:rPr lang="en-US" sz="2000" dirty="0"/>
              <a:t>room</a:t>
            </a:r>
            <a:r>
              <a:rPr lang="en-US" sz="2000" dirty="0" smtClean="0"/>
              <a:t> </a:t>
            </a:r>
            <a:endParaRPr lang="en-GB" sz="20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000" dirty="0" smtClean="0"/>
              <a:t>Students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Download </a:t>
            </a:r>
            <a:r>
              <a:rPr lang="en-US" sz="2000" dirty="0"/>
              <a:t>course </a:t>
            </a:r>
            <a:r>
              <a:rPr lang="en-US" sz="2000" dirty="0" smtClean="0"/>
              <a:t>materials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Submit </a:t>
            </a:r>
            <a:r>
              <a:rPr lang="en-US" sz="2000" dirty="0"/>
              <a:t>assignment</a:t>
            </a:r>
            <a:r>
              <a:rPr lang="en-US" sz="20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Check </a:t>
            </a:r>
            <a:r>
              <a:rPr lang="en-US" sz="2000" dirty="0"/>
              <a:t>course announcement</a:t>
            </a:r>
            <a:r>
              <a:rPr lang="en-US" sz="20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Questionnaire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Take </a:t>
            </a:r>
            <a:r>
              <a:rPr lang="en-US" sz="2000" dirty="0"/>
              <a:t>quiz</a:t>
            </a:r>
            <a:r>
              <a:rPr lang="en-US" sz="20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Wiki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Discussion </a:t>
            </a:r>
            <a:r>
              <a:rPr lang="en-US" sz="2000" dirty="0"/>
              <a:t>Forum</a:t>
            </a:r>
            <a:r>
              <a:rPr lang="en-US" sz="2000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Chat </a:t>
            </a:r>
            <a:r>
              <a:rPr lang="en-US" sz="2000" dirty="0"/>
              <a:t>room</a:t>
            </a:r>
            <a:r>
              <a:rPr lang="en-US" sz="2000" dirty="0" smtClean="0"/>
              <a:t>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2742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I am satisfied with the current system that I am using.</a:t>
            </a:r>
            <a:r>
              <a:rPr lang="en-US" sz="2800" dirty="0" smtClean="0"/>
              <a:t> </a:t>
            </a:r>
            <a:endParaRPr lang="en-GB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854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Suggested </a:t>
            </a:r>
            <a:r>
              <a:rPr lang="en-GB" dirty="0" smtClean="0"/>
              <a:t>Improvements</a:t>
            </a:r>
            <a:endParaRPr lang="en-GB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57200" y="2142479"/>
            <a:ext cx="8229600" cy="450167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dirty="0" smtClean="0"/>
              <a:t>Lecturers’ views</a:t>
            </a:r>
          </a:p>
          <a:p>
            <a:r>
              <a:rPr lang="en-US" sz="2400" b="1" dirty="0"/>
              <a:t>Interactive lesson that allows teachers to incorporate formative assessments into course materials. </a:t>
            </a:r>
          </a:p>
          <a:p>
            <a:r>
              <a:rPr lang="en-US" sz="2400" b="1" dirty="0"/>
              <a:t>Dynamic web modules for observing student assignments, performances, and easing up grading processes. </a:t>
            </a:r>
            <a:r>
              <a:rPr lang="en-US" sz="2400" b="1" dirty="0" smtClean="0"/>
              <a:t> </a:t>
            </a:r>
            <a:endParaRPr lang="en-US" sz="2400" b="1" dirty="0"/>
          </a:p>
          <a:p>
            <a:r>
              <a:rPr lang="en-US" sz="2400" dirty="0" smtClean="0"/>
              <a:t>More </a:t>
            </a:r>
            <a:r>
              <a:rPr lang="en-US" sz="2400" dirty="0"/>
              <a:t>interactive features </a:t>
            </a:r>
          </a:p>
          <a:p>
            <a:r>
              <a:rPr lang="en-US" sz="2400" dirty="0" smtClean="0"/>
              <a:t>Better </a:t>
            </a:r>
            <a:r>
              <a:rPr lang="en-US" sz="2400" dirty="0"/>
              <a:t>User Interface </a:t>
            </a:r>
          </a:p>
          <a:p>
            <a:r>
              <a:rPr lang="en-US" sz="2400" dirty="0" smtClean="0"/>
              <a:t>Pool </a:t>
            </a:r>
            <a:r>
              <a:rPr lang="en-US" sz="2400" dirty="0"/>
              <a:t>of videos (may be imported from </a:t>
            </a:r>
            <a:r>
              <a:rPr lang="en-US" sz="2400" dirty="0" err="1"/>
              <a:t>Youtube</a:t>
            </a:r>
            <a:r>
              <a:rPr lang="en-US" sz="2400" dirty="0"/>
              <a:t>) categorized by its subjects </a:t>
            </a:r>
            <a:r>
              <a:rPr lang="en-US" sz="2400" dirty="0" smtClean="0"/>
              <a:t>with </a:t>
            </a:r>
            <a:r>
              <a:rPr lang="en-US" sz="2400" dirty="0"/>
              <a:t>a search 'feature' </a:t>
            </a:r>
          </a:p>
          <a:p>
            <a:r>
              <a:rPr lang="en-US" sz="2400" dirty="0" smtClean="0"/>
              <a:t>Multiple </a:t>
            </a:r>
            <a:r>
              <a:rPr lang="en-US" sz="2400" dirty="0"/>
              <a:t>templates of Quiz and Scoring systems </a:t>
            </a:r>
            <a:endParaRPr lang="en-US" sz="2400" dirty="0" smtClean="0"/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5469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Suggested 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dirty="0"/>
              <a:t>Students’ views</a:t>
            </a:r>
          </a:p>
          <a:p>
            <a:r>
              <a:rPr lang="en-US" sz="2400" b="1" dirty="0"/>
              <a:t>More functions for supporting collaborative tasks such as group </a:t>
            </a:r>
            <a:r>
              <a:rPr lang="en-US" sz="2400" b="1" dirty="0" smtClean="0"/>
              <a:t>projects. </a:t>
            </a:r>
            <a:endParaRPr lang="en-US" sz="2400" dirty="0"/>
          </a:p>
          <a:p>
            <a:r>
              <a:rPr lang="en-US" sz="2400" dirty="0"/>
              <a:t>Video Lectures </a:t>
            </a:r>
          </a:p>
          <a:p>
            <a:r>
              <a:rPr lang="en-US" sz="2400" dirty="0"/>
              <a:t>More social network integrations </a:t>
            </a:r>
          </a:p>
          <a:p>
            <a:r>
              <a:rPr lang="en-US" sz="2400" dirty="0"/>
              <a:t>Search engine </a:t>
            </a:r>
          </a:p>
          <a:p>
            <a:r>
              <a:rPr lang="en-US" sz="2400" dirty="0"/>
              <a:t>More contents and activities in Wiki and Forum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2777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Solution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Hypothesis</a:t>
            </a:r>
            <a:endParaRPr lang="en-GB" b="1" dirty="0" smtClean="0"/>
          </a:p>
          <a:p>
            <a:pPr marL="0" indent="0">
              <a:buNone/>
            </a:pPr>
            <a:r>
              <a:rPr lang="en-GB" dirty="0" smtClean="0"/>
              <a:t>Integrating </a:t>
            </a:r>
            <a:r>
              <a:rPr lang="en-GB" i="1" dirty="0" smtClean="0"/>
              <a:t>well-designed agent-based systems </a:t>
            </a:r>
            <a:r>
              <a:rPr lang="en-GB" dirty="0" smtClean="0"/>
              <a:t>can enrich </a:t>
            </a:r>
            <a:r>
              <a:rPr lang="en-GB" i="1" dirty="0" smtClean="0"/>
              <a:t>the intelligence responses </a:t>
            </a:r>
            <a:r>
              <a:rPr lang="en-GB" dirty="0" smtClean="0"/>
              <a:t>(</a:t>
            </a:r>
            <a:r>
              <a:rPr lang="en-GB" dirty="0" err="1">
                <a:solidFill>
                  <a:srgbClr val="000000"/>
                </a:solidFill>
                <a:latin typeface="LucidaGrande"/>
              </a:rPr>
              <a:t>adaptivity</a:t>
            </a:r>
            <a:r>
              <a:rPr lang="en-GB" dirty="0" smtClean="0"/>
              <a:t>, </a:t>
            </a:r>
            <a:r>
              <a:rPr lang="en-GB" dirty="0"/>
              <a:t>personalisation and task monitoring) </a:t>
            </a:r>
            <a:r>
              <a:rPr lang="en-GB" dirty="0" smtClean="0"/>
              <a:t>during the learning process in the virtual learning environment that lead to the better </a:t>
            </a:r>
            <a:r>
              <a:rPr lang="en-GB" i="1" dirty="0" smtClean="0"/>
              <a:t>learning experience.</a:t>
            </a:r>
            <a:endParaRPr lang="en-GB" i="1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775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Virtual Learning Environments</a:t>
            </a:r>
            <a:endParaRPr lang="en-US" dirty="0"/>
          </a:p>
          <a:p>
            <a:r>
              <a:rPr lang="en-US" dirty="0" smtClean="0"/>
              <a:t>Problems</a:t>
            </a:r>
          </a:p>
          <a:p>
            <a:r>
              <a:rPr lang="en-US" dirty="0" smtClean="0"/>
              <a:t>Baseline capturing (Survey results)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Proposed solution</a:t>
            </a:r>
          </a:p>
          <a:p>
            <a:r>
              <a:rPr lang="en-US" dirty="0" smtClean="0"/>
              <a:t>Intelligent Learning Environment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Plan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5873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Outcome</a:t>
            </a:r>
          </a:p>
          <a:p>
            <a:pPr marL="0" indent="0">
              <a:buNone/>
            </a:pPr>
            <a:r>
              <a:rPr lang="en-US" dirty="0"/>
              <a:t>Agent-Based Architecture for Intelligence and Collaboration in Virtual Learning </a:t>
            </a:r>
            <a:r>
              <a:rPr lang="en-US" dirty="0" smtClean="0"/>
              <a:t>Environments called “</a:t>
            </a:r>
            <a:r>
              <a:rPr lang="en-US" i="1" dirty="0" smtClean="0"/>
              <a:t>Intelligent Learning Environment</a:t>
            </a:r>
            <a:r>
              <a:rPr lang="en-US" dirty="0" smtClean="0"/>
              <a:t>” (I-LE)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21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  <a:effectLst/>
        </p:spPr>
        <p:txBody>
          <a:bodyPr>
            <a:normAutofit/>
          </a:bodyPr>
          <a:lstStyle/>
          <a:p>
            <a:r>
              <a:rPr lang="en-US" dirty="0">
                <a:ln w="12700">
                  <a:noFill/>
                </a:ln>
                <a:effectLst/>
              </a:rPr>
              <a:t>Intelligent Learning Environment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4421307"/>
            <a:ext cx="4953000" cy="1752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67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introduce </a:t>
            </a:r>
            <a:r>
              <a:rPr lang="en-US" dirty="0"/>
              <a:t>an agent-based system into a Virtual Learning Environment </a:t>
            </a:r>
          </a:p>
          <a:p>
            <a:r>
              <a:rPr lang="en-US" dirty="0" smtClean="0"/>
              <a:t>To </a:t>
            </a:r>
            <a:r>
              <a:rPr lang="en-GB" dirty="0" smtClean="0"/>
              <a:t>personalise</a:t>
            </a:r>
            <a:r>
              <a:rPr lang="en-US" dirty="0" smtClean="0"/>
              <a:t> </a:t>
            </a:r>
            <a:r>
              <a:rPr lang="en-US" dirty="0"/>
              <a:t>and adapt learning </a:t>
            </a:r>
            <a:r>
              <a:rPr lang="en-US" dirty="0" smtClean="0"/>
              <a:t>materials</a:t>
            </a:r>
            <a:r>
              <a:rPr lang="en-US" dirty="0"/>
              <a:t> </a:t>
            </a:r>
            <a:r>
              <a:rPr lang="en-US" dirty="0" smtClean="0"/>
              <a:t>and activities </a:t>
            </a:r>
            <a:r>
              <a:rPr lang="en-US" dirty="0"/>
              <a:t>based on </a:t>
            </a:r>
            <a:r>
              <a:rPr lang="en-US" dirty="0" smtClean="0"/>
              <a:t>students’ </a:t>
            </a:r>
            <a:r>
              <a:rPr lang="en-US" dirty="0"/>
              <a:t>profiles </a:t>
            </a:r>
            <a:r>
              <a:rPr lang="en-US" dirty="0" smtClean="0"/>
              <a:t>and preferences.</a:t>
            </a:r>
          </a:p>
          <a:p>
            <a:pPr lvl="0"/>
            <a:r>
              <a:rPr lang="en-US" dirty="0" smtClean="0"/>
              <a:t>To observe </a:t>
            </a:r>
            <a:r>
              <a:rPr lang="en-US" dirty="0"/>
              <a:t>students’ </a:t>
            </a:r>
            <a:r>
              <a:rPr lang="en-US" dirty="0" smtClean="0"/>
              <a:t>assignments, </a:t>
            </a:r>
            <a:r>
              <a:rPr lang="en-US" dirty="0"/>
              <a:t>group progresses and </a:t>
            </a:r>
            <a:r>
              <a:rPr lang="en-US" dirty="0" smtClean="0"/>
              <a:t>their performances. </a:t>
            </a:r>
            <a:endParaRPr lang="en-US" dirty="0"/>
          </a:p>
          <a:p>
            <a:pPr lvl="0"/>
            <a:r>
              <a:rPr lang="en-US" dirty="0" smtClean="0"/>
              <a:t>To assist teachers </a:t>
            </a:r>
            <a:r>
              <a:rPr lang="en-US" dirty="0"/>
              <a:t>when it needs their </a:t>
            </a:r>
            <a:r>
              <a:rPr lang="en-US" dirty="0" smtClean="0"/>
              <a:t>attention.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92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Intelligent Learning Environment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16851" r="-1685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0040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8782" r="-28782"/>
          <a:stretch>
            <a:fillRect/>
          </a:stretch>
        </p:blipFill>
        <p:spPr>
          <a:xfrm>
            <a:off x="457200" y="2249488"/>
            <a:ext cx="8229600" cy="4324350"/>
          </a:xfrm>
        </p:spPr>
      </p:pic>
    </p:spTree>
    <p:extLst>
      <p:ext uri="{BB962C8B-B14F-4D97-AF65-F5344CB8AC3E}">
        <p14:creationId xmlns:p14="http://schemas.microsoft.com/office/powerpoint/2010/main" val="346342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49424"/>
            <a:ext cx="8686801" cy="432511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Profile Agent</a:t>
            </a:r>
          </a:p>
          <a:p>
            <a:pPr lvl="1"/>
            <a:r>
              <a:rPr lang="en-US" dirty="0" smtClean="0"/>
              <a:t>Collect and Update student data </a:t>
            </a:r>
          </a:p>
          <a:p>
            <a:pPr lvl="1"/>
            <a:r>
              <a:rPr lang="en-US" dirty="0" smtClean="0"/>
              <a:t>IMS Learner Information Package</a:t>
            </a:r>
          </a:p>
          <a:p>
            <a:r>
              <a:rPr lang="en-US" dirty="0" smtClean="0"/>
              <a:t>Student Agent</a:t>
            </a:r>
          </a:p>
          <a:p>
            <a:pPr lvl="1"/>
            <a:r>
              <a:rPr lang="en-US" dirty="0" smtClean="0"/>
              <a:t>Recommend a student to perform activities </a:t>
            </a:r>
          </a:p>
          <a:p>
            <a:pPr lvl="1"/>
            <a:r>
              <a:rPr lang="en-US" dirty="0" smtClean="0"/>
              <a:t>Suggest students to learning resources</a:t>
            </a:r>
          </a:p>
          <a:p>
            <a:r>
              <a:rPr lang="en-US" dirty="0" smtClean="0"/>
              <a:t>Activity Monitor Agent</a:t>
            </a:r>
          </a:p>
          <a:p>
            <a:pPr lvl="1"/>
            <a:r>
              <a:rPr lang="en-US" dirty="0" smtClean="0"/>
              <a:t>Monitor student activities by using state changes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Student A</a:t>
            </a:r>
            <a:r>
              <a:rPr lang="en-US" dirty="0"/>
              <a:t> has created a </a:t>
            </a:r>
            <a:r>
              <a:rPr lang="en-US" dirty="0">
                <a:solidFill>
                  <a:srgbClr val="FF0000"/>
                </a:solidFill>
              </a:rPr>
              <a:t>report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 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/>
              <a:t>hasCreated</a:t>
            </a:r>
            <a:r>
              <a:rPr lang="en-US" dirty="0"/>
              <a:t>(</a:t>
            </a:r>
            <a:r>
              <a:rPr lang="en-US" dirty="0" err="1">
                <a:solidFill>
                  <a:srgbClr val="FF0000"/>
                </a:solidFill>
              </a:rPr>
              <a:t>StudentA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ReportB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>
                <a:solidFill>
                  <a:srgbClr val="FF0000"/>
                </a:solidFill>
              </a:rPr>
              <a:t>Report B </a:t>
            </a:r>
            <a:r>
              <a:rPr lang="en-US" dirty="0" smtClean="0"/>
              <a:t>is reviewed by </a:t>
            </a:r>
            <a:r>
              <a:rPr lang="en-US" dirty="0" smtClean="0">
                <a:solidFill>
                  <a:srgbClr val="FF0000"/>
                </a:solidFill>
              </a:rPr>
              <a:t>student C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>
                <a:sym typeface="Wingdings"/>
              </a:rPr>
              <a:t> </a:t>
            </a:r>
            <a:r>
              <a:rPr lang="en-US" dirty="0" err="1" smtClean="0"/>
              <a:t>isReviewed</a:t>
            </a:r>
            <a:r>
              <a:rPr lang="en-US" dirty="0" smtClean="0"/>
              <a:t>(</a:t>
            </a:r>
            <a:r>
              <a:rPr lang="en-US" dirty="0" err="1" smtClean="0">
                <a:solidFill>
                  <a:srgbClr val="FF0000"/>
                </a:solidFill>
              </a:rPr>
              <a:t>ReportB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StudentC</a:t>
            </a:r>
            <a:r>
              <a:rPr lang="en-US" dirty="0" smtClean="0"/>
              <a:t>) </a:t>
            </a:r>
          </a:p>
          <a:p>
            <a:r>
              <a:rPr lang="en-US" dirty="0" smtClean="0"/>
              <a:t>Teacher Agent</a:t>
            </a:r>
          </a:p>
          <a:p>
            <a:pPr lvl="1"/>
            <a:r>
              <a:rPr lang="en-US" dirty="0" smtClean="0"/>
              <a:t>Notify teachers about students progress</a:t>
            </a:r>
          </a:p>
          <a:p>
            <a:pPr lvl="1"/>
            <a:r>
              <a:rPr lang="en-US" dirty="0" smtClean="0"/>
              <a:t>Notify teachers when to review and mark assignment</a:t>
            </a:r>
          </a:p>
          <a:p>
            <a:pPr marL="411480" lvl="1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62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I-LE</a:t>
            </a:r>
            <a:endParaRPr lang="en-US" dirty="0"/>
          </a:p>
        </p:txBody>
      </p:sp>
      <p:pic>
        <p:nvPicPr>
          <p:cNvPr id="5" name="Content Placeholder 4" descr="i-le_small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9317" r="-4931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8837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Experimental Design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Phase I: Baseline capturing </a:t>
            </a:r>
            <a:endParaRPr lang="en-US" b="1" dirty="0" smtClean="0"/>
          </a:p>
          <a:p>
            <a:r>
              <a:rPr lang="en-US" b="1" dirty="0" smtClean="0"/>
              <a:t>Phase </a:t>
            </a:r>
            <a:r>
              <a:rPr lang="en-US" b="1" dirty="0"/>
              <a:t>II: Pre-experiment </a:t>
            </a:r>
            <a:endParaRPr lang="en-US" dirty="0" smtClean="0"/>
          </a:p>
          <a:p>
            <a:r>
              <a:rPr lang="en-US" b="1" dirty="0" smtClean="0"/>
              <a:t>Phase </a:t>
            </a:r>
            <a:r>
              <a:rPr lang="en-US" b="1" dirty="0"/>
              <a:t>III: Post-</a:t>
            </a:r>
            <a:r>
              <a:rPr lang="en-US" b="1" dirty="0" smtClean="0"/>
              <a:t>experiment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308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Deploy in a real learning environment</a:t>
            </a:r>
          </a:p>
          <a:p>
            <a:pPr lvl="1"/>
            <a:r>
              <a:rPr lang="en-US" dirty="0"/>
              <a:t>Comparing </a:t>
            </a:r>
            <a:r>
              <a:rPr lang="en-US" dirty="0" smtClean="0"/>
              <a:t>their learning experience with the current virtual </a:t>
            </a:r>
            <a:r>
              <a:rPr lang="en-US" dirty="0"/>
              <a:t>learning environment</a:t>
            </a:r>
          </a:p>
          <a:p>
            <a:pPr lvl="1"/>
            <a:r>
              <a:rPr lang="en-US" dirty="0" smtClean="0"/>
              <a:t>Undergraduates in </a:t>
            </a:r>
            <a:r>
              <a:rPr lang="en-US" dirty="0"/>
              <a:t>Thailand </a:t>
            </a:r>
          </a:p>
          <a:p>
            <a:pPr lvl="1"/>
            <a:r>
              <a:rPr lang="en-US" dirty="0" smtClean="0"/>
              <a:t>Interview </a:t>
            </a:r>
            <a:r>
              <a:rPr lang="en-US" dirty="0"/>
              <a:t>and survey 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3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-23259" b="-232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4501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Virtual Learning </a:t>
            </a:r>
            <a:r>
              <a:rPr lang="en-US" dirty="0" smtClean="0"/>
              <a:t>Environments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cs typeface="Trebuchet MS"/>
              </a:rPr>
              <a:t>Web</a:t>
            </a:r>
            <a:r>
              <a:rPr lang="en-US" dirty="0">
                <a:cs typeface="Trebuchet MS"/>
              </a:rPr>
              <a:t>-</a:t>
            </a:r>
            <a:r>
              <a:rPr lang="en-US" dirty="0" smtClean="0">
                <a:cs typeface="Trebuchet MS"/>
              </a:rPr>
              <a:t>based learning environments</a:t>
            </a:r>
            <a:endParaRPr lang="en-US" dirty="0" smtClean="0"/>
          </a:p>
          <a:p>
            <a:pPr lvl="1"/>
            <a:r>
              <a:rPr lang="en-US" dirty="0">
                <a:cs typeface="Trebuchet MS"/>
              </a:rPr>
              <a:t>Support </a:t>
            </a:r>
            <a:r>
              <a:rPr lang="en-US" dirty="0" smtClean="0">
                <a:cs typeface="Trebuchet MS"/>
              </a:rPr>
              <a:t>classroom learning</a:t>
            </a:r>
          </a:p>
          <a:p>
            <a:pPr lvl="1"/>
            <a:r>
              <a:rPr lang="en-US" dirty="0" smtClean="0">
                <a:cs typeface="Trebuchet MS"/>
              </a:rPr>
              <a:t>Self</a:t>
            </a:r>
            <a:r>
              <a:rPr lang="en-US" dirty="0">
                <a:cs typeface="Trebuchet MS"/>
              </a:rPr>
              <a:t>-</a:t>
            </a:r>
            <a:r>
              <a:rPr lang="en-US" dirty="0" smtClean="0">
                <a:cs typeface="Trebuchet MS"/>
              </a:rPr>
              <a:t>learning</a:t>
            </a:r>
          </a:p>
          <a:p>
            <a:r>
              <a:rPr lang="en-US" dirty="0">
                <a:cs typeface="Trebuchet MS"/>
              </a:rPr>
              <a:t>Examples</a:t>
            </a:r>
          </a:p>
          <a:p>
            <a:pPr lvl="1"/>
            <a:r>
              <a:rPr lang="en-US" dirty="0">
                <a:cs typeface="Trebuchet MS"/>
              </a:rPr>
              <a:t>Blackboard WebCT</a:t>
            </a:r>
          </a:p>
          <a:p>
            <a:pPr lvl="1"/>
            <a:r>
              <a:rPr lang="en-US" dirty="0">
                <a:cs typeface="Trebuchet MS"/>
              </a:rPr>
              <a:t>Moodle</a:t>
            </a:r>
          </a:p>
          <a:p>
            <a:pPr lvl="1"/>
            <a:endParaRPr lang="en-US" dirty="0" smtClean="0">
              <a:cs typeface="Trebuchet MS"/>
            </a:endParaRPr>
          </a:p>
          <a:p>
            <a:pPr marL="411480" lvl="1" indent="0">
              <a:buNone/>
            </a:pPr>
            <a:endParaRPr lang="en-US" dirty="0">
              <a:cs typeface="Trebuchet MS"/>
            </a:endParaRPr>
          </a:p>
          <a:p>
            <a:pPr lvl="1"/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GB" dirty="0"/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76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deal with evaluation using </a:t>
            </a:r>
            <a:r>
              <a:rPr lang="en-US" dirty="0" smtClean="0"/>
              <a:t>a real </a:t>
            </a:r>
            <a:r>
              <a:rPr lang="en-US" dirty="0" smtClean="0"/>
              <a:t>environment?</a:t>
            </a:r>
          </a:p>
          <a:p>
            <a:r>
              <a:rPr lang="en-US" dirty="0" smtClean="0"/>
              <a:t>Are there any suggestions </a:t>
            </a:r>
            <a:r>
              <a:rPr lang="en-US" smtClean="0"/>
              <a:t>on </a:t>
            </a:r>
            <a:r>
              <a:rPr lang="en-US" smtClean="0"/>
              <a:t>a student </a:t>
            </a:r>
            <a:r>
              <a:rPr lang="en-US" dirty="0" smtClean="0"/>
              <a:t>model?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60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>
                <a:solidFill>
                  <a:srgbClr val="000000"/>
                </a:solidFill>
                <a:latin typeface="LucidaGrande"/>
              </a:rPr>
              <a:t>VLEs usually</a:t>
            </a:r>
          </a:p>
          <a:p>
            <a:r>
              <a:rPr lang="en-US" dirty="0" smtClean="0">
                <a:solidFill>
                  <a:srgbClr val="000000"/>
                </a:solidFill>
                <a:latin typeface="LucidaGrande"/>
              </a:rPr>
              <a:t>lack of assistive feedbacks.</a:t>
            </a:r>
          </a:p>
          <a:p>
            <a:r>
              <a:rPr lang="en-US" dirty="0" smtClean="0">
                <a:solidFill>
                  <a:srgbClr val="000000"/>
                </a:solidFill>
                <a:latin typeface="LucidaGrande"/>
              </a:rPr>
              <a:t>lack of providing </a:t>
            </a:r>
            <a:r>
              <a:rPr lang="en-GB" dirty="0" smtClean="0">
                <a:solidFill>
                  <a:srgbClr val="000000"/>
                </a:solidFill>
                <a:latin typeface="LucidaGrande"/>
              </a:rPr>
              <a:t>personalisation</a:t>
            </a:r>
            <a:r>
              <a:rPr lang="en-US" dirty="0" smtClean="0">
                <a:solidFill>
                  <a:srgbClr val="000000"/>
                </a:solidFill>
                <a:latin typeface="LucidaGrande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LucidaGrande"/>
              </a:rPr>
              <a:t>and </a:t>
            </a:r>
            <a:r>
              <a:rPr lang="en-GB" dirty="0" err="1" smtClean="0">
                <a:solidFill>
                  <a:srgbClr val="000000"/>
                </a:solidFill>
                <a:latin typeface="LucidaGrande"/>
              </a:rPr>
              <a:t>adaptivity</a:t>
            </a:r>
            <a:r>
              <a:rPr lang="en-US" dirty="0" smtClean="0">
                <a:solidFill>
                  <a:srgbClr val="000000"/>
                </a:solidFill>
                <a:latin typeface="LucidaGrande"/>
              </a:rPr>
              <a:t>. </a:t>
            </a:r>
            <a:endParaRPr lang="en-US" dirty="0" smtClean="0">
              <a:solidFill>
                <a:srgbClr val="000000"/>
              </a:solidFill>
              <a:latin typeface="LucidaGrande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LucidaGrande"/>
              </a:rPr>
              <a:t>lack of supporting collaborative tasks.</a:t>
            </a:r>
          </a:p>
          <a:p>
            <a:r>
              <a:rPr lang="en-US" dirty="0" smtClean="0">
                <a:solidFill>
                  <a:srgbClr val="000000"/>
                </a:solidFill>
                <a:latin typeface="LucidaGrande"/>
              </a:rPr>
              <a:t>itself is </a:t>
            </a:r>
            <a:r>
              <a:rPr lang="en-US" dirty="0" smtClean="0">
                <a:solidFill>
                  <a:srgbClr val="0000FF"/>
                </a:solidFill>
                <a:latin typeface="LucidaGrande"/>
              </a:rPr>
              <a:t>not an automated system.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5183169"/>
            <a:ext cx="76792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LucidaGrande-Bold"/>
              </a:rPr>
              <a:t>How </a:t>
            </a:r>
            <a:r>
              <a:rPr lang="en-US" b="1" dirty="0" smtClean="0">
                <a:solidFill>
                  <a:srgbClr val="FF0000"/>
                </a:solidFill>
                <a:latin typeface="LucidaGrande-Bold"/>
              </a:rPr>
              <a:t>do we improve VLEs </a:t>
            </a:r>
            <a:r>
              <a:rPr lang="en-US" b="1" dirty="0">
                <a:solidFill>
                  <a:srgbClr val="FF0000"/>
                </a:solidFill>
                <a:latin typeface="LucidaGrande-Bold"/>
              </a:rPr>
              <a:t>to </a:t>
            </a:r>
            <a:r>
              <a:rPr lang="en-US" b="1" dirty="0" smtClean="0">
                <a:solidFill>
                  <a:srgbClr val="FF0000"/>
                </a:solidFill>
                <a:latin typeface="LucidaGrande-Bold"/>
              </a:rPr>
              <a:t>support these issues</a:t>
            </a:r>
            <a:r>
              <a:rPr lang="en-US" dirty="0" smtClean="0">
                <a:solidFill>
                  <a:srgbClr val="FF0000"/>
                </a:solidFill>
                <a:latin typeface="LucidaGrande"/>
              </a:rPr>
              <a:t>?</a:t>
            </a:r>
            <a:endParaRPr lang="en-US" dirty="0">
              <a:solidFill>
                <a:srgbClr val="FF0000"/>
              </a:solidFill>
              <a:latin typeface="LucidaGrande"/>
            </a:endParaRPr>
          </a:p>
        </p:txBody>
      </p:sp>
    </p:spTree>
    <p:extLst>
      <p:ext uri="{BB962C8B-B14F-4D97-AF65-F5344CB8AC3E}">
        <p14:creationId xmlns:p14="http://schemas.microsoft.com/office/powerpoint/2010/main" val="3545844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20475"/>
            <a:ext cx="8458200" cy="1470025"/>
          </a:xfrm>
        </p:spPr>
        <p:txBody>
          <a:bodyPr/>
          <a:lstStyle/>
          <a:p>
            <a:r>
              <a:rPr lang="en-US" dirty="0" smtClean="0"/>
              <a:t>Baseline Capturing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Survey Results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41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Purposes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</a:t>
            </a:r>
            <a:r>
              <a:rPr lang="en-US" dirty="0"/>
              <a:t>understand a students' </a:t>
            </a:r>
            <a:r>
              <a:rPr lang="en-GB" dirty="0" smtClean="0"/>
              <a:t>behaviour</a:t>
            </a:r>
            <a:r>
              <a:rPr lang="en-US" dirty="0" smtClean="0"/>
              <a:t> </a:t>
            </a:r>
            <a:r>
              <a:rPr lang="en-US" dirty="0"/>
              <a:t>and a classroom style. </a:t>
            </a:r>
          </a:p>
          <a:p>
            <a:r>
              <a:rPr lang="en-US" dirty="0" smtClean="0"/>
              <a:t>To </a:t>
            </a:r>
            <a:r>
              <a:rPr lang="en-US" dirty="0"/>
              <a:t>capture current uses of an online learning environments that students use in their learning. </a:t>
            </a:r>
          </a:p>
          <a:p>
            <a:r>
              <a:rPr lang="en-US" dirty="0" smtClean="0"/>
              <a:t>To </a:t>
            </a:r>
            <a:r>
              <a:rPr lang="en-US" dirty="0"/>
              <a:t>evaluate the satisfaction of the current use in an online learning environments. </a:t>
            </a:r>
          </a:p>
          <a:p>
            <a:r>
              <a:rPr lang="en-US" dirty="0" smtClean="0"/>
              <a:t>To </a:t>
            </a:r>
            <a:r>
              <a:rPr lang="en-US" dirty="0"/>
              <a:t>be able to use these data as </a:t>
            </a:r>
            <a:r>
              <a:rPr lang="en-US" dirty="0" smtClean="0">
                <a:solidFill>
                  <a:srgbClr val="0070C0"/>
                </a:solidFill>
              </a:rPr>
              <a:t>orientation data</a:t>
            </a:r>
            <a:r>
              <a:rPr lang="en-US" dirty="0" smtClean="0"/>
              <a:t> </a:t>
            </a:r>
            <a:r>
              <a:rPr lang="en-US" dirty="0" smtClean="0"/>
              <a:t>for establishing </a:t>
            </a:r>
            <a:r>
              <a:rPr lang="en-US" dirty="0"/>
              <a:t>issues and requirements </a:t>
            </a:r>
            <a:r>
              <a:rPr lang="en-US" dirty="0" smtClean="0"/>
              <a:t>of the </a:t>
            </a:r>
            <a:r>
              <a:rPr lang="en-US" dirty="0"/>
              <a:t>project.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889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collection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Questionnaire </a:t>
            </a:r>
          </a:p>
          <a:p>
            <a:r>
              <a:rPr lang="en-GB" dirty="0" smtClean="0"/>
              <a:t>Faculty of Information and Communication Technology, </a:t>
            </a:r>
            <a:r>
              <a:rPr lang="en-GB" dirty="0" err="1" smtClean="0"/>
              <a:t>Mahidol</a:t>
            </a:r>
            <a:r>
              <a:rPr lang="en-GB" dirty="0" smtClean="0"/>
              <a:t> University, Thailand</a:t>
            </a:r>
          </a:p>
          <a:p>
            <a:pPr lvl="1"/>
            <a:r>
              <a:rPr lang="en-GB" dirty="0" smtClean="0"/>
              <a:t>11 Lecturers (44%)</a:t>
            </a:r>
          </a:p>
          <a:p>
            <a:pPr lvl="1"/>
            <a:r>
              <a:rPr lang="en-GB" dirty="0" smtClean="0"/>
              <a:t>283 1</a:t>
            </a:r>
            <a:r>
              <a:rPr lang="en-GB" baseline="30000" dirty="0" smtClean="0"/>
              <a:t>st</a:t>
            </a:r>
            <a:r>
              <a:rPr lang="en-GB" dirty="0" smtClean="0"/>
              <a:t>-3</a:t>
            </a:r>
            <a:r>
              <a:rPr lang="en-GB" baseline="30000" dirty="0" smtClean="0"/>
              <a:t>rd</a:t>
            </a:r>
            <a:r>
              <a:rPr lang="en-GB" dirty="0" smtClean="0"/>
              <a:t> Undergraduates </a:t>
            </a:r>
          </a:p>
          <a:p>
            <a:pPr lvl="2"/>
            <a:r>
              <a:rPr lang="en-GB" dirty="0" smtClean="0"/>
              <a:t>valid answers : 277 (40.67%)</a:t>
            </a:r>
          </a:p>
          <a:p>
            <a:pPr lvl="1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358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W</a:t>
            </a:r>
            <a:r>
              <a:rPr lang="en-US" sz="3200" dirty="0" smtClean="0"/>
              <a:t>hat kind of learning could best describe the students’ learning behavior?</a:t>
            </a:r>
            <a:endParaRPr lang="en-GB" sz="3200" dirty="0"/>
          </a:p>
        </p:txBody>
      </p:sp>
      <p:graphicFrame>
        <p:nvGraphicFramePr>
          <p:cNvPr id="7" name="แผนภูมิ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1193196"/>
              </p:ext>
            </p:extLst>
          </p:nvPr>
        </p:nvGraphicFramePr>
        <p:xfrm>
          <a:off x="533400" y="1745763"/>
          <a:ext cx="5181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889111691"/>
              </p:ext>
            </p:extLst>
          </p:nvPr>
        </p:nvGraphicFramePr>
        <p:xfrm>
          <a:off x="5029200" y="2030492"/>
          <a:ext cx="4114800" cy="3672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371600" y="5334000"/>
            <a:ext cx="19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dirty="0">
                <a:solidFill>
                  <a:prstClr val="black"/>
                </a:solidFill>
                <a:latin typeface="Calibri"/>
              </a:rPr>
              <a:t>Students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086308" y="5448152"/>
            <a:ext cx="19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dirty="0">
                <a:solidFill>
                  <a:prstClr val="black"/>
                </a:solidFill>
                <a:latin typeface="Calibri"/>
              </a:rPr>
              <a:t>Lecturers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66695" y="5715000"/>
            <a:ext cx="2305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N= 272 ,No answer = 5</a:t>
            </a:r>
          </a:p>
        </p:txBody>
      </p:sp>
    </p:spTree>
    <p:extLst>
      <p:ext uri="{BB962C8B-B14F-4D97-AF65-F5344CB8AC3E}">
        <p14:creationId xmlns:p14="http://schemas.microsoft.com/office/powerpoint/2010/main" val="239879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Which style of classroom could describe your class?</a:t>
            </a:r>
            <a:endParaRPr lang="en-GB" sz="32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249941124"/>
              </p:ext>
            </p:extLst>
          </p:nvPr>
        </p:nvGraphicFramePr>
        <p:xfrm>
          <a:off x="4030096" y="1788712"/>
          <a:ext cx="6030328" cy="3842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แผนภูมิ 3"/>
          <p:cNvGraphicFramePr/>
          <p:nvPr>
            <p:extLst>
              <p:ext uri="{D42A27DB-BD31-4B8C-83A1-F6EECF244321}">
                <p14:modId xmlns:p14="http://schemas.microsoft.com/office/powerpoint/2010/main" val="3524891745"/>
              </p:ext>
            </p:extLst>
          </p:nvPr>
        </p:nvGraphicFramePr>
        <p:xfrm>
          <a:off x="-609600" y="1852612"/>
          <a:ext cx="6057901" cy="3862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0" y="5345668"/>
            <a:ext cx="19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dirty="0">
                <a:solidFill>
                  <a:prstClr val="black"/>
                </a:solidFill>
                <a:latin typeface="Calibri"/>
              </a:rPr>
              <a:t>Students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19800" y="5334000"/>
            <a:ext cx="19240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dirty="0">
                <a:solidFill>
                  <a:prstClr val="black"/>
                </a:solidFill>
                <a:latin typeface="Calibri"/>
              </a:rPr>
              <a:t>Lecturers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95400" y="5715000"/>
            <a:ext cx="2305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/>
            <a:r>
              <a:rPr lang="en-GB" dirty="0">
                <a:solidFill>
                  <a:prstClr val="black"/>
                </a:solidFill>
                <a:latin typeface="Calibri"/>
              </a:rPr>
              <a:t>N= 274 ,No answer = 3</a:t>
            </a:r>
          </a:p>
        </p:txBody>
      </p:sp>
    </p:spTree>
    <p:extLst>
      <p:ext uri="{BB962C8B-B14F-4D97-AF65-F5344CB8AC3E}">
        <p14:creationId xmlns:p14="http://schemas.microsoft.com/office/powerpoint/2010/main" val="312595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yearreview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yearreview.thmx</Template>
  <TotalTime>2177</TotalTime>
  <Words>826</Words>
  <Application>Microsoft Office PowerPoint</Application>
  <PresentationFormat>On-screen Show (4:3)</PresentationFormat>
  <Paragraphs>150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Calibri</vt:lpstr>
      <vt:lpstr>Georgia</vt:lpstr>
      <vt:lpstr>LucidaGrande</vt:lpstr>
      <vt:lpstr>LucidaGrande-Bold</vt:lpstr>
      <vt:lpstr>Trebuchet MS</vt:lpstr>
      <vt:lpstr>Wingdings</vt:lpstr>
      <vt:lpstr>Wingdings 2</vt:lpstr>
      <vt:lpstr>yearreview</vt:lpstr>
      <vt:lpstr>Agent-Based Architecture for Intelligence and Collaboration in Virtual Learning Environments</vt:lpstr>
      <vt:lpstr>Outline</vt:lpstr>
      <vt:lpstr>Virtual Learning Environments</vt:lpstr>
      <vt:lpstr>Problems</vt:lpstr>
      <vt:lpstr>Baseline Capturing</vt:lpstr>
      <vt:lpstr>Purposes</vt:lpstr>
      <vt:lpstr>Data collection</vt:lpstr>
      <vt:lpstr>What kind of learning could best describe the students’ learning behavior?</vt:lpstr>
      <vt:lpstr>Which style of classroom could describe your class?</vt:lpstr>
      <vt:lpstr>Have you experienced any issues or problems according to this learning behavior and classroom styles? </vt:lpstr>
      <vt:lpstr>More details</vt:lpstr>
      <vt:lpstr>Have you ever used learning management systems (LMS), virtual learning environments (VLE), e-learning systems or course websites?</vt:lpstr>
      <vt:lpstr>Frequency of use in different features (Students)</vt:lpstr>
      <vt:lpstr>Frequency of use in different features (Lecturers)</vt:lpstr>
      <vt:lpstr>Features Ranking</vt:lpstr>
      <vt:lpstr>I am satisfied with the current system that I am using. </vt:lpstr>
      <vt:lpstr>Suggested Improvements</vt:lpstr>
      <vt:lpstr>Suggested Improvements</vt:lpstr>
      <vt:lpstr>Proposed Solution</vt:lpstr>
      <vt:lpstr>Proposed Solution</vt:lpstr>
      <vt:lpstr>Intelligent Learning Environment</vt:lpstr>
      <vt:lpstr>Objective</vt:lpstr>
      <vt:lpstr>Intelligent Learning Environment</vt:lpstr>
      <vt:lpstr>Aims</vt:lpstr>
      <vt:lpstr>Agents</vt:lpstr>
      <vt:lpstr>Overview of I-LE</vt:lpstr>
      <vt:lpstr>Experimental Design </vt:lpstr>
      <vt:lpstr>Evaluation</vt:lpstr>
      <vt:lpstr>Plan</vt:lpstr>
      <vt:lpstr>Thank you</vt:lpstr>
      <vt:lpstr>Questions</vt:lpstr>
    </vt:vector>
  </TitlesOfParts>
  <Company>WRRQ7-FPM3T-HMD6F-YBBQD-GFTH3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Agent-Based Architecture for Intelligence and Collaboration in Virtual Learning Environments</dc:title>
  <dc:creator>Poonnizz</dc:creator>
  <cp:lastModifiedBy>P</cp:lastModifiedBy>
  <cp:revision>52</cp:revision>
  <cp:lastPrinted>2013-08-05T10:47:20Z</cp:lastPrinted>
  <dcterms:created xsi:type="dcterms:W3CDTF">2013-07-31T21:15:01Z</dcterms:created>
  <dcterms:modified xsi:type="dcterms:W3CDTF">2013-08-05T11:16:34Z</dcterms:modified>
</cp:coreProperties>
</file>